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82" r:id="rId4"/>
    <p:sldId id="259" r:id="rId5"/>
    <p:sldId id="277" r:id="rId6"/>
    <p:sldId id="280" r:id="rId7"/>
    <p:sldId id="286" r:id="rId8"/>
    <p:sldId id="261" r:id="rId9"/>
    <p:sldId id="281" r:id="rId10"/>
    <p:sldId id="288" r:id="rId11"/>
    <p:sldId id="289" r:id="rId12"/>
    <p:sldId id="291" r:id="rId13"/>
    <p:sldId id="275" r:id="rId14"/>
    <p:sldId id="312" r:id="rId15"/>
    <p:sldId id="283" r:id="rId16"/>
    <p:sldId id="309" r:id="rId17"/>
    <p:sldId id="310" r:id="rId18"/>
    <p:sldId id="313" r:id="rId19"/>
    <p:sldId id="302" r:id="rId20"/>
    <p:sldId id="307" r:id="rId21"/>
    <p:sldId id="300" r:id="rId22"/>
    <p:sldId id="304" r:id="rId23"/>
    <p:sldId id="260" r:id="rId24"/>
    <p:sldId id="306" r:id="rId25"/>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00" autoAdjust="0"/>
    <p:restoredTop sz="86346" autoAdjust="0"/>
  </p:normalViewPr>
  <p:slideViewPr>
    <p:cSldViewPr>
      <p:cViewPr>
        <p:scale>
          <a:sx n="100" d="100"/>
          <a:sy n="100" d="100"/>
        </p:scale>
        <p:origin x="-780" y="1080"/>
      </p:cViewPr>
      <p:guideLst>
        <p:guide orient="horz" pos="2160"/>
        <p:guide pos="2880"/>
      </p:guideLst>
    </p:cSldViewPr>
  </p:slideViewPr>
  <p:outlineViewPr>
    <p:cViewPr>
      <p:scale>
        <a:sx n="33" d="100"/>
        <a:sy n="33" d="100"/>
      </p:scale>
      <p:origin x="0" y="4026"/>
    </p:cViewPr>
  </p:outlineViewPr>
  <p:notesTextViewPr>
    <p:cViewPr>
      <p:scale>
        <a:sx n="200" d="100"/>
        <a:sy n="200" d="100"/>
      </p:scale>
      <p:origin x="0" y="0"/>
    </p:cViewPr>
  </p:notesTextViewPr>
  <p:notesViewPr>
    <p:cSldViewPr>
      <p:cViewPr varScale="1">
        <p:scale>
          <a:sx n="45" d="100"/>
          <a:sy n="45" d="100"/>
        </p:scale>
        <p:origin x="-2586" y="-9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dirty="0"/>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B94F78D2-7D47-40D8-9643-40C5B5EFEE7C}" type="datetimeFigureOut">
              <a:rPr lang="en-GB" smtClean="0"/>
              <a:t>15/10/2015</a:t>
            </a:fld>
            <a:endParaRPr lang="en-GB" dirty="0"/>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GB" dirty="0"/>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511DA8F3-3744-44A5-AF70-B78B5308E8D6}" type="slidenum">
              <a:rPr lang="en-GB" smtClean="0"/>
              <a:t>‹#›</a:t>
            </a:fld>
            <a:endParaRPr lang="en-GB" dirty="0"/>
          </a:p>
        </p:txBody>
      </p:sp>
    </p:spTree>
    <p:extLst>
      <p:ext uri="{BB962C8B-B14F-4D97-AF65-F5344CB8AC3E}">
        <p14:creationId xmlns:p14="http://schemas.microsoft.com/office/powerpoint/2010/main" val="25516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1</a:t>
            </a:fld>
            <a:endParaRPr lang="en-GB" dirty="0"/>
          </a:p>
        </p:txBody>
      </p:sp>
    </p:spTree>
    <p:extLst>
      <p:ext uri="{BB962C8B-B14F-4D97-AF65-F5344CB8AC3E}">
        <p14:creationId xmlns:p14="http://schemas.microsoft.com/office/powerpoint/2010/main" val="2378718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10</a:t>
            </a:fld>
            <a:endParaRPr lang="en-GB" dirty="0"/>
          </a:p>
        </p:txBody>
      </p:sp>
    </p:spTree>
    <p:extLst>
      <p:ext uri="{BB962C8B-B14F-4D97-AF65-F5344CB8AC3E}">
        <p14:creationId xmlns:p14="http://schemas.microsoft.com/office/powerpoint/2010/main" val="1008994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511DA8F3-3744-44A5-AF70-B78B5308E8D6}" type="slidenum">
              <a:rPr lang="en-GB" smtClean="0"/>
              <a:t>11</a:t>
            </a:fld>
            <a:endParaRPr lang="en-GB" dirty="0"/>
          </a:p>
        </p:txBody>
      </p:sp>
    </p:spTree>
    <p:extLst>
      <p:ext uri="{BB962C8B-B14F-4D97-AF65-F5344CB8AC3E}">
        <p14:creationId xmlns:p14="http://schemas.microsoft.com/office/powerpoint/2010/main" val="2456068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12</a:t>
            </a:fld>
            <a:endParaRPr lang="en-GB" dirty="0"/>
          </a:p>
        </p:txBody>
      </p:sp>
    </p:spTree>
    <p:extLst>
      <p:ext uri="{BB962C8B-B14F-4D97-AF65-F5344CB8AC3E}">
        <p14:creationId xmlns:p14="http://schemas.microsoft.com/office/powerpoint/2010/main" val="428334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13</a:t>
            </a:fld>
            <a:endParaRPr lang="en-GB" dirty="0"/>
          </a:p>
        </p:txBody>
      </p:sp>
    </p:spTree>
    <p:extLst>
      <p:ext uri="{BB962C8B-B14F-4D97-AF65-F5344CB8AC3E}">
        <p14:creationId xmlns:p14="http://schemas.microsoft.com/office/powerpoint/2010/main" val="1252626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15</a:t>
            </a:fld>
            <a:endParaRPr lang="en-GB" dirty="0"/>
          </a:p>
        </p:txBody>
      </p:sp>
    </p:spTree>
    <p:extLst>
      <p:ext uri="{BB962C8B-B14F-4D97-AF65-F5344CB8AC3E}">
        <p14:creationId xmlns:p14="http://schemas.microsoft.com/office/powerpoint/2010/main" val="397736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19</a:t>
            </a:fld>
            <a:endParaRPr lang="en-GB" dirty="0"/>
          </a:p>
        </p:txBody>
      </p:sp>
    </p:spTree>
    <p:extLst>
      <p:ext uri="{BB962C8B-B14F-4D97-AF65-F5344CB8AC3E}">
        <p14:creationId xmlns:p14="http://schemas.microsoft.com/office/powerpoint/2010/main" val="721047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way to attract customers was to have a link with royalty.  As you see Thomas Tireman glover and hatter claims to have supplied items to the Prince of Wales and the Duke of York.  This 1794 invoice to the Lord Mayor itemises</a:t>
            </a:r>
            <a:r>
              <a:rPr lang="en-GB" baseline="0" dirty="0" smtClean="0"/>
              <a:t> a hat each for the York Waites by name.  Presumably the Prince of Wales had bought something on one of his earlier visit to the Races in York</a:t>
            </a:r>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21</a:t>
            </a:fld>
            <a:endParaRPr lang="en-GB" dirty="0"/>
          </a:p>
        </p:txBody>
      </p:sp>
    </p:spTree>
    <p:extLst>
      <p:ext uri="{BB962C8B-B14F-4D97-AF65-F5344CB8AC3E}">
        <p14:creationId xmlns:p14="http://schemas.microsoft.com/office/powerpoint/2010/main" val="203186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the Ladies and others</a:t>
            </a:r>
          </a:p>
          <a:p>
            <a:r>
              <a:rPr lang="en-GB" dirty="0" smtClean="0"/>
              <a:t>Meanest sort</a:t>
            </a:r>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22</a:t>
            </a:fld>
            <a:endParaRPr lang="en-GB" dirty="0"/>
          </a:p>
        </p:txBody>
      </p:sp>
    </p:spTree>
    <p:extLst>
      <p:ext uri="{BB962C8B-B14F-4D97-AF65-F5344CB8AC3E}">
        <p14:creationId xmlns:p14="http://schemas.microsoft.com/office/powerpoint/2010/main" val="1310798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23</a:t>
            </a:fld>
            <a:endParaRPr lang="en-GB" dirty="0"/>
          </a:p>
        </p:txBody>
      </p:sp>
    </p:spTree>
    <p:extLst>
      <p:ext uri="{BB962C8B-B14F-4D97-AF65-F5344CB8AC3E}">
        <p14:creationId xmlns:p14="http://schemas.microsoft.com/office/powerpoint/2010/main" val="119444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2</a:t>
            </a:fld>
            <a:endParaRPr lang="en-GB" dirty="0"/>
          </a:p>
        </p:txBody>
      </p:sp>
    </p:spTree>
    <p:extLst>
      <p:ext uri="{BB962C8B-B14F-4D97-AF65-F5344CB8AC3E}">
        <p14:creationId xmlns:p14="http://schemas.microsoft.com/office/powerpoint/2010/main" val="258423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3</a:t>
            </a:fld>
            <a:endParaRPr lang="en-GB" dirty="0"/>
          </a:p>
        </p:txBody>
      </p:sp>
    </p:spTree>
    <p:extLst>
      <p:ext uri="{BB962C8B-B14F-4D97-AF65-F5344CB8AC3E}">
        <p14:creationId xmlns:p14="http://schemas.microsoft.com/office/powerpoint/2010/main" val="267430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4</a:t>
            </a:fld>
            <a:endParaRPr lang="en-GB" dirty="0"/>
          </a:p>
        </p:txBody>
      </p:sp>
    </p:spTree>
    <p:extLst>
      <p:ext uri="{BB962C8B-B14F-4D97-AF65-F5344CB8AC3E}">
        <p14:creationId xmlns:p14="http://schemas.microsoft.com/office/powerpoint/2010/main" val="401487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5</a:t>
            </a:fld>
            <a:endParaRPr lang="en-GB" dirty="0"/>
          </a:p>
        </p:txBody>
      </p:sp>
    </p:spTree>
    <p:extLst>
      <p:ext uri="{BB962C8B-B14F-4D97-AF65-F5344CB8AC3E}">
        <p14:creationId xmlns:p14="http://schemas.microsoft.com/office/powerpoint/2010/main" val="2090634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r>
              <a:rPr lang="en-GB" dirty="0" smtClean="0"/>
              <a:t>Even less genteel is this image of the follow up of the Assizes with three individuals on their way out of Micklegate Bar to the Tyburn at Knavesmire, close to the race course. Note that those</a:t>
            </a:r>
            <a:r>
              <a:rPr lang="en-GB" baseline="0" dirty="0" smtClean="0"/>
              <a:t> found guilty of some crime</a:t>
            </a:r>
            <a:r>
              <a:rPr lang="en-GB" dirty="0" smtClean="0"/>
              <a:t> share the waggon with their coffins.  It looks like a child has</a:t>
            </a:r>
            <a:r>
              <a:rPr lang="en-GB" baseline="0" dirty="0" smtClean="0"/>
              <a:t> been dropped or knocked over in the bottom right hand corner.  Again the building on the right is artist’s imagination.</a:t>
            </a:r>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6</a:t>
            </a:fld>
            <a:endParaRPr lang="en-GB" dirty="0"/>
          </a:p>
        </p:txBody>
      </p:sp>
    </p:spTree>
    <p:extLst>
      <p:ext uri="{BB962C8B-B14F-4D97-AF65-F5344CB8AC3E}">
        <p14:creationId xmlns:p14="http://schemas.microsoft.com/office/powerpoint/2010/main" val="231058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p:txBody>
      </p:sp>
      <p:sp>
        <p:nvSpPr>
          <p:cNvPr id="4" name="Slide Number Placeholder 3"/>
          <p:cNvSpPr>
            <a:spLocks noGrp="1"/>
          </p:cNvSpPr>
          <p:nvPr>
            <p:ph type="sldNum" sz="quarter" idx="10"/>
          </p:nvPr>
        </p:nvSpPr>
        <p:spPr/>
        <p:txBody>
          <a:bodyPr/>
          <a:lstStyle/>
          <a:p>
            <a:fld id="{511DA8F3-3744-44A5-AF70-B78B5308E8D6}" type="slidenum">
              <a:rPr lang="en-GB" smtClean="0"/>
              <a:t>7</a:t>
            </a:fld>
            <a:endParaRPr lang="en-GB" dirty="0"/>
          </a:p>
        </p:txBody>
      </p:sp>
    </p:spTree>
    <p:extLst>
      <p:ext uri="{BB962C8B-B14F-4D97-AF65-F5344CB8AC3E}">
        <p14:creationId xmlns:p14="http://schemas.microsoft.com/office/powerpoint/2010/main" val="696660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11DA8F3-3744-44A5-AF70-B78B5308E8D6}" type="slidenum">
              <a:rPr lang="en-GB" smtClean="0"/>
              <a:t>8</a:t>
            </a:fld>
            <a:endParaRPr lang="en-GB" dirty="0"/>
          </a:p>
        </p:txBody>
      </p:sp>
    </p:spTree>
    <p:extLst>
      <p:ext uri="{BB962C8B-B14F-4D97-AF65-F5344CB8AC3E}">
        <p14:creationId xmlns:p14="http://schemas.microsoft.com/office/powerpoint/2010/main" val="549081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0888"/>
            <a:ext cx="5008563"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1DA8F3-3744-44A5-AF70-B78B5308E8D6}" type="slidenum">
              <a:rPr lang="en-GB" smtClean="0"/>
              <a:t>9</a:t>
            </a:fld>
            <a:endParaRPr lang="en-GB" dirty="0"/>
          </a:p>
        </p:txBody>
      </p:sp>
    </p:spTree>
    <p:extLst>
      <p:ext uri="{BB962C8B-B14F-4D97-AF65-F5344CB8AC3E}">
        <p14:creationId xmlns:p14="http://schemas.microsoft.com/office/powerpoint/2010/main" val="150094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0AB5B8-94F1-413A-9A67-F3BE20921C53}" type="datetimeFigureOut">
              <a:rPr lang="en-GB" smtClean="0"/>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D89A58-5483-42F9-8CC3-2B75B2FC179F}" type="slidenum">
              <a:rPr lang="en-GB" smtClean="0"/>
              <a:t>‹#›</a:t>
            </a:fld>
            <a:endParaRPr lang="en-GB" dirty="0"/>
          </a:p>
        </p:txBody>
      </p:sp>
    </p:spTree>
    <p:extLst>
      <p:ext uri="{BB962C8B-B14F-4D97-AF65-F5344CB8AC3E}">
        <p14:creationId xmlns:p14="http://schemas.microsoft.com/office/powerpoint/2010/main" val="23211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0AB5B8-94F1-413A-9A67-F3BE20921C53}" type="datetimeFigureOut">
              <a:rPr lang="en-GB" smtClean="0"/>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D89A58-5483-42F9-8CC3-2B75B2FC179F}" type="slidenum">
              <a:rPr lang="en-GB" smtClean="0"/>
              <a:t>‹#›</a:t>
            </a:fld>
            <a:endParaRPr lang="en-GB" dirty="0"/>
          </a:p>
        </p:txBody>
      </p:sp>
    </p:spTree>
    <p:extLst>
      <p:ext uri="{BB962C8B-B14F-4D97-AF65-F5344CB8AC3E}">
        <p14:creationId xmlns:p14="http://schemas.microsoft.com/office/powerpoint/2010/main" val="252816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0AB5B8-94F1-413A-9A67-F3BE20921C53}" type="datetimeFigureOut">
              <a:rPr lang="en-GB" smtClean="0"/>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D89A58-5483-42F9-8CC3-2B75B2FC179F}" type="slidenum">
              <a:rPr lang="en-GB" smtClean="0"/>
              <a:t>‹#›</a:t>
            </a:fld>
            <a:endParaRPr lang="en-GB" dirty="0"/>
          </a:p>
        </p:txBody>
      </p:sp>
    </p:spTree>
    <p:extLst>
      <p:ext uri="{BB962C8B-B14F-4D97-AF65-F5344CB8AC3E}">
        <p14:creationId xmlns:p14="http://schemas.microsoft.com/office/powerpoint/2010/main" val="42713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0AB5B8-94F1-413A-9A67-F3BE20921C53}" type="datetimeFigureOut">
              <a:rPr lang="en-GB" smtClean="0"/>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D89A58-5483-42F9-8CC3-2B75B2FC179F}" type="slidenum">
              <a:rPr lang="en-GB" smtClean="0"/>
              <a:t>‹#›</a:t>
            </a:fld>
            <a:endParaRPr lang="en-GB" dirty="0"/>
          </a:p>
        </p:txBody>
      </p:sp>
    </p:spTree>
    <p:extLst>
      <p:ext uri="{BB962C8B-B14F-4D97-AF65-F5344CB8AC3E}">
        <p14:creationId xmlns:p14="http://schemas.microsoft.com/office/powerpoint/2010/main" val="250966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0AB5B8-94F1-413A-9A67-F3BE20921C53}" type="datetimeFigureOut">
              <a:rPr lang="en-GB" smtClean="0"/>
              <a:t>15/10/2015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7D89A58-5483-42F9-8CC3-2B75B2FC179F}" type="slidenum">
              <a:rPr lang="en-GB" smtClean="0"/>
              <a:t>‹#›</a:t>
            </a:fld>
            <a:endParaRPr lang="en-GB" dirty="0"/>
          </a:p>
        </p:txBody>
      </p:sp>
    </p:spTree>
    <p:extLst>
      <p:ext uri="{BB962C8B-B14F-4D97-AF65-F5344CB8AC3E}">
        <p14:creationId xmlns:p14="http://schemas.microsoft.com/office/powerpoint/2010/main" val="404367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0AB5B8-94F1-413A-9A67-F3BE20921C53}" type="datetimeFigureOut">
              <a:rPr lang="en-GB" smtClean="0"/>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D89A58-5483-42F9-8CC3-2B75B2FC179F}" type="slidenum">
              <a:rPr lang="en-GB" smtClean="0"/>
              <a:t>‹#›</a:t>
            </a:fld>
            <a:endParaRPr lang="en-GB" dirty="0"/>
          </a:p>
        </p:txBody>
      </p:sp>
    </p:spTree>
    <p:extLst>
      <p:ext uri="{BB962C8B-B14F-4D97-AF65-F5344CB8AC3E}">
        <p14:creationId xmlns:p14="http://schemas.microsoft.com/office/powerpoint/2010/main" val="216358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0AB5B8-94F1-413A-9A67-F3BE20921C53}" type="datetimeFigureOut">
              <a:rPr lang="en-GB" smtClean="0"/>
              <a:t>15/10/2015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7D89A58-5483-42F9-8CC3-2B75B2FC179F}" type="slidenum">
              <a:rPr lang="en-GB" smtClean="0"/>
              <a:t>‹#›</a:t>
            </a:fld>
            <a:endParaRPr lang="en-GB" dirty="0"/>
          </a:p>
        </p:txBody>
      </p:sp>
    </p:spTree>
    <p:extLst>
      <p:ext uri="{BB962C8B-B14F-4D97-AF65-F5344CB8AC3E}">
        <p14:creationId xmlns:p14="http://schemas.microsoft.com/office/powerpoint/2010/main" val="3312376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0AB5B8-94F1-413A-9A67-F3BE20921C53}" type="datetimeFigureOut">
              <a:rPr lang="en-GB" smtClean="0"/>
              <a:t>15/10/2015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7D89A58-5483-42F9-8CC3-2B75B2FC179F}" type="slidenum">
              <a:rPr lang="en-GB" smtClean="0"/>
              <a:t>‹#›</a:t>
            </a:fld>
            <a:endParaRPr lang="en-GB" dirty="0"/>
          </a:p>
        </p:txBody>
      </p:sp>
    </p:spTree>
    <p:extLst>
      <p:ext uri="{BB962C8B-B14F-4D97-AF65-F5344CB8AC3E}">
        <p14:creationId xmlns:p14="http://schemas.microsoft.com/office/powerpoint/2010/main" val="95325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0AB5B8-94F1-413A-9A67-F3BE20921C53}" type="datetimeFigureOut">
              <a:rPr lang="en-GB" smtClean="0"/>
              <a:t>15/10/2015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7D89A58-5483-42F9-8CC3-2B75B2FC179F}" type="slidenum">
              <a:rPr lang="en-GB" smtClean="0"/>
              <a:t>‹#›</a:t>
            </a:fld>
            <a:endParaRPr lang="en-GB" dirty="0"/>
          </a:p>
        </p:txBody>
      </p:sp>
    </p:spTree>
    <p:extLst>
      <p:ext uri="{BB962C8B-B14F-4D97-AF65-F5344CB8AC3E}">
        <p14:creationId xmlns:p14="http://schemas.microsoft.com/office/powerpoint/2010/main" val="920143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7"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AB5B8-94F1-413A-9A67-F3BE20921C53}" type="datetimeFigureOut">
              <a:rPr lang="en-GB" smtClean="0"/>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D89A58-5483-42F9-8CC3-2B75B2FC179F}" type="slidenum">
              <a:rPr lang="en-GB" smtClean="0"/>
              <a:t>‹#›</a:t>
            </a:fld>
            <a:endParaRPr lang="en-GB" dirty="0"/>
          </a:p>
        </p:txBody>
      </p:sp>
    </p:spTree>
    <p:extLst>
      <p:ext uri="{BB962C8B-B14F-4D97-AF65-F5344CB8AC3E}">
        <p14:creationId xmlns:p14="http://schemas.microsoft.com/office/powerpoint/2010/main" val="1371714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0AB5B8-94F1-413A-9A67-F3BE20921C53}" type="datetimeFigureOut">
              <a:rPr lang="en-GB" smtClean="0"/>
              <a:t>15/10/2015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7D89A58-5483-42F9-8CC3-2B75B2FC179F}" type="slidenum">
              <a:rPr lang="en-GB" smtClean="0"/>
              <a:t>‹#›</a:t>
            </a:fld>
            <a:endParaRPr lang="en-GB" dirty="0"/>
          </a:p>
        </p:txBody>
      </p:sp>
    </p:spTree>
    <p:extLst>
      <p:ext uri="{BB962C8B-B14F-4D97-AF65-F5344CB8AC3E}">
        <p14:creationId xmlns:p14="http://schemas.microsoft.com/office/powerpoint/2010/main" val="184798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AB5B8-94F1-413A-9A67-F3BE20921C53}" type="datetimeFigureOut">
              <a:rPr lang="en-GB" smtClean="0"/>
              <a:t>15/10/2015</a:t>
            </a:fld>
            <a:endParaRPr lang="en-GB"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89A58-5483-42F9-8CC3-2B75B2FC179F}" type="slidenum">
              <a:rPr lang="en-GB" smtClean="0"/>
              <a:t>‹#›</a:t>
            </a:fld>
            <a:endParaRPr lang="en-GB" dirty="0"/>
          </a:p>
        </p:txBody>
      </p:sp>
    </p:spTree>
    <p:extLst>
      <p:ext uri="{BB962C8B-B14F-4D97-AF65-F5344CB8AC3E}">
        <p14:creationId xmlns:p14="http://schemas.microsoft.com/office/powerpoint/2010/main" val="2968741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6480720" cy="5904656"/>
          </a:xfrm>
        </p:spPr>
        <p:txBody>
          <a:bodyPr>
            <a:normAutofit fontScale="90000"/>
          </a:bodyPr>
          <a:lstStyle/>
          <a:p>
            <a:r>
              <a:rPr lang="en-GB" sz="3600" i="1" dirty="0" smtClean="0">
                <a:latin typeface="Times New Roman" panose="02020603050405020304" pitchFamily="18" charset="0"/>
                <a:cs typeface="Times New Roman" panose="02020603050405020304" pitchFamily="18" charset="0"/>
              </a:rPr>
              <a:t>Your humble and obedient Servant</a:t>
            </a:r>
            <a:r>
              <a:rPr lang="en-GB" sz="2700" i="1" dirty="0" smtClean="0">
                <a:latin typeface="Times New Roman" panose="02020603050405020304" pitchFamily="18" charset="0"/>
                <a:cs typeface="Times New Roman" panose="02020603050405020304" pitchFamily="18" charset="0"/>
              </a:rPr>
              <a:t/>
            </a:r>
            <a:br>
              <a:rPr lang="en-GB" sz="2700" i="1" dirty="0" smtClean="0">
                <a:latin typeface="Times New Roman" panose="02020603050405020304" pitchFamily="18" charset="0"/>
                <a:cs typeface="Times New Roman" panose="02020603050405020304" pitchFamily="18" charset="0"/>
              </a:rPr>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sz="2200" dirty="0" smtClean="0"/>
              <a:t>Providing luxury goods and services in 18</a:t>
            </a:r>
            <a:r>
              <a:rPr lang="en-GB" sz="2200" baseline="30000" dirty="0" smtClean="0"/>
              <a:t>th</a:t>
            </a:r>
            <a:r>
              <a:rPr lang="en-GB" sz="2200" dirty="0" smtClean="0"/>
              <a:t> c  York</a:t>
            </a:r>
            <a:endParaRPr lang="en-GB" sz="2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700808"/>
            <a:ext cx="3152353" cy="3585623"/>
          </a:xfrm>
          <a:prstGeom prst="rect">
            <a:avLst/>
          </a:prstGeom>
        </p:spPr>
      </p:pic>
    </p:spTree>
    <p:extLst>
      <p:ext uri="{BB962C8B-B14F-4D97-AF65-F5344CB8AC3E}">
        <p14:creationId xmlns:p14="http://schemas.microsoft.com/office/powerpoint/2010/main" val="3538531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ylvia Hogarth\Documents\History research\18th c shopping\Castle Museum 14.7.2015\Castle Mus Knapton music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620688"/>
            <a:ext cx="5760640" cy="4755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5661248"/>
            <a:ext cx="6912768" cy="738664"/>
          </a:xfrm>
          <a:prstGeom prst="rect">
            <a:avLst/>
          </a:prstGeom>
          <a:noFill/>
        </p:spPr>
        <p:txBody>
          <a:bodyPr wrap="square" rtlCol="0">
            <a:spAutoFit/>
          </a:bodyPr>
          <a:lstStyle/>
          <a:p>
            <a:pPr algn="ctr"/>
            <a:r>
              <a:rPr lang="en-GB" sz="1400" dirty="0"/>
              <a:t>I</a:t>
            </a:r>
            <a:r>
              <a:rPr lang="en-GB" sz="1400" dirty="0" smtClean="0"/>
              <a:t>nvoice from Samuel Knapton’s Music Shop in Blake Street,  1798</a:t>
            </a:r>
          </a:p>
          <a:p>
            <a:pPr algn="ctr"/>
            <a:r>
              <a:rPr lang="en-GB" sz="1400" dirty="0"/>
              <a:t>Image courtesy of York Museums Trust :: http://yorkmuseumstrust.org.uk :: Public Domain</a:t>
            </a:r>
          </a:p>
          <a:p>
            <a:pPr algn="ctr"/>
            <a:endParaRPr lang="en-GB" sz="1400" dirty="0" smtClean="0"/>
          </a:p>
        </p:txBody>
      </p:sp>
    </p:spTree>
    <p:extLst>
      <p:ext uri="{BB962C8B-B14F-4D97-AF65-F5344CB8AC3E}">
        <p14:creationId xmlns:p14="http://schemas.microsoft.com/office/powerpoint/2010/main" val="179642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816" y="5949280"/>
            <a:ext cx="3412619" cy="338554"/>
          </a:xfrm>
          <a:prstGeom prst="rect">
            <a:avLst/>
          </a:prstGeom>
          <a:noFill/>
        </p:spPr>
        <p:txBody>
          <a:bodyPr wrap="square" rtlCol="0">
            <a:spAutoFit/>
          </a:bodyPr>
          <a:lstStyle/>
          <a:p>
            <a:r>
              <a:rPr lang="en-GB" sz="1600" i="1" dirty="0" smtClean="0">
                <a:latin typeface="Times New Roman" panose="02020603050405020304" pitchFamily="18" charset="0"/>
                <a:cs typeface="Times New Roman" panose="02020603050405020304" pitchFamily="18" charset="0"/>
              </a:rPr>
              <a:t>York Courant </a:t>
            </a:r>
            <a:r>
              <a:rPr lang="en-GB" sz="1600" dirty="0" smtClean="0"/>
              <a:t>28 October 1740</a:t>
            </a:r>
            <a:endParaRPr lang="en-GB" sz="1600" dirty="0"/>
          </a:p>
        </p:txBody>
      </p:sp>
      <p:pic>
        <p:nvPicPr>
          <p:cNvPr id="3"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659311"/>
            <a:ext cx="7110722" cy="5001937"/>
          </a:xfrm>
          <a:prstGeom prst="rect">
            <a:avLst/>
          </a:prstGeom>
        </p:spPr>
      </p:pic>
    </p:spTree>
    <p:extLst>
      <p:ext uri="{BB962C8B-B14F-4D97-AF65-F5344CB8AC3E}">
        <p14:creationId xmlns:p14="http://schemas.microsoft.com/office/powerpoint/2010/main" val="2361088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ylvia Hogarth\Documents\History research\18th c shopping\York Courant\YC assorted adverts\1760 adverts\Y Courant 12 Aug  1760 J Crossland, p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17" y="836712"/>
            <a:ext cx="7929135" cy="43924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1840" y="5781456"/>
            <a:ext cx="3456384" cy="338554"/>
          </a:xfrm>
          <a:prstGeom prst="rect">
            <a:avLst/>
          </a:prstGeom>
          <a:noFill/>
        </p:spPr>
        <p:txBody>
          <a:bodyPr wrap="square" rtlCol="0">
            <a:spAutoFit/>
          </a:bodyPr>
          <a:lstStyle/>
          <a:p>
            <a:r>
              <a:rPr lang="en-GB" sz="1600" i="1" dirty="0" smtClean="0">
                <a:latin typeface="Times New Roman" panose="02020603050405020304" pitchFamily="18" charset="0"/>
                <a:cs typeface="Times New Roman" panose="02020603050405020304" pitchFamily="18" charset="0"/>
              </a:rPr>
              <a:t>York Courant </a:t>
            </a:r>
            <a:r>
              <a:rPr lang="en-GB" sz="1600" dirty="0" smtClean="0"/>
              <a:t>12 August 1760</a:t>
            </a:r>
            <a:endParaRPr lang="en-GB" sz="1600" dirty="0"/>
          </a:p>
        </p:txBody>
      </p:sp>
    </p:spTree>
    <p:extLst>
      <p:ext uri="{BB962C8B-B14F-4D97-AF65-F5344CB8AC3E}">
        <p14:creationId xmlns:p14="http://schemas.microsoft.com/office/powerpoint/2010/main" val="1941389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ylvia Hogarth\Documents\History research\18th c shopping\York Courant\YC assorted adverts\1750s adverts\Chocolate June 17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24457"/>
            <a:ext cx="6059066" cy="52836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5877272"/>
            <a:ext cx="6840760" cy="338554"/>
          </a:xfrm>
          <a:prstGeom prst="rect">
            <a:avLst/>
          </a:prstGeom>
          <a:noFill/>
        </p:spPr>
        <p:txBody>
          <a:bodyPr wrap="square" rtlCol="0">
            <a:spAutoFit/>
          </a:bodyPr>
          <a:lstStyle/>
          <a:p>
            <a:pPr algn="ctr"/>
            <a:r>
              <a:rPr lang="en-GB" sz="1600" i="1" dirty="0" smtClean="0">
                <a:latin typeface="Times New Roman" panose="02020603050405020304" pitchFamily="18" charset="0"/>
                <a:cs typeface="Times New Roman" panose="02020603050405020304" pitchFamily="18" charset="0"/>
              </a:rPr>
              <a:t>York Courant </a:t>
            </a:r>
            <a:r>
              <a:rPr lang="en-GB" sz="1600" dirty="0" smtClean="0"/>
              <a:t>12</a:t>
            </a:r>
            <a:r>
              <a:rPr lang="en-GB" sz="1600" baseline="30000" dirty="0" smtClean="0"/>
              <a:t>th</a:t>
            </a:r>
            <a:r>
              <a:rPr lang="en-GB" sz="1600" dirty="0" smtClean="0"/>
              <a:t> June 1750</a:t>
            </a:r>
            <a:endParaRPr lang="en-GB" sz="1600" dirty="0"/>
          </a:p>
        </p:txBody>
      </p:sp>
    </p:spTree>
    <p:extLst>
      <p:ext uri="{BB962C8B-B14F-4D97-AF65-F5344CB8AC3E}">
        <p14:creationId xmlns:p14="http://schemas.microsoft.com/office/powerpoint/2010/main" val="3133605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1196752"/>
            <a:ext cx="6552728" cy="3693319"/>
          </a:xfrm>
          <a:prstGeom prst="rect">
            <a:avLst/>
          </a:prstGeom>
          <a:noFill/>
        </p:spPr>
        <p:txBody>
          <a:bodyPr wrap="square" rtlCol="0">
            <a:spAutoFit/>
          </a:bodyPr>
          <a:lstStyle/>
          <a:p>
            <a:pPr algn="ctr"/>
            <a:r>
              <a:rPr lang="en-GB" i="1" dirty="0" smtClean="0">
                <a:latin typeface="Times New Roman" panose="02020603050405020304" pitchFamily="18" charset="0"/>
                <a:cs typeface="Times New Roman" panose="02020603050405020304" pitchFamily="18" charset="0"/>
              </a:rPr>
              <a:t>F. </a:t>
            </a:r>
            <a:r>
              <a:rPr lang="en-GB" i="1" dirty="0">
                <a:latin typeface="Times New Roman" panose="02020603050405020304" pitchFamily="18" charset="0"/>
                <a:cs typeface="Times New Roman" panose="02020603050405020304" pitchFamily="18" charset="0"/>
              </a:rPr>
              <a:t>ATKINSON </a:t>
            </a:r>
            <a:endParaRPr lang="en-GB" i="1" dirty="0" smtClean="0">
              <a:latin typeface="Times New Roman" panose="02020603050405020304" pitchFamily="18" charset="0"/>
              <a:cs typeface="Times New Roman" panose="02020603050405020304" pitchFamily="18" charset="0"/>
            </a:endParaRPr>
          </a:p>
          <a:p>
            <a:pPr algn="just"/>
            <a:r>
              <a:rPr lang="en-GB" i="1" dirty="0" smtClean="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Begs leave to recommend to the Ladies an elegant Specimen of the SPOTTED IRISH POPLINS, in a very improved State for SUMMER RIDING DRESSES and GREAT-COATS: Also a very beautiful Article, called the CANTERBURY MUSLINS, and some Pieces of striped and clouded CHAMBRAY and SILK GAUZES, which he has just brought from London. – Articles intended to form an elegant DRESS and HALF-DRESS for the Summer Season, and have never before been introduced in this City, - Purples, Greens, Sapphires, Pale Buff, and the Prince’s Brown, will be the prevailing </a:t>
            </a:r>
            <a:r>
              <a:rPr lang="en-GB" i="1" dirty="0" smtClean="0">
                <a:latin typeface="Times New Roman" panose="02020603050405020304" pitchFamily="18" charset="0"/>
                <a:cs typeface="Times New Roman" panose="02020603050405020304" pitchFamily="18" charset="0"/>
              </a:rPr>
              <a:t>Colours </a:t>
            </a:r>
            <a:r>
              <a:rPr lang="en-GB" i="1" dirty="0">
                <a:latin typeface="Times New Roman" panose="02020603050405020304" pitchFamily="18" charset="0"/>
                <a:cs typeface="Times New Roman" panose="02020603050405020304" pitchFamily="18" charset="0"/>
              </a:rPr>
              <a:t>at the ensuing </a:t>
            </a:r>
            <a:r>
              <a:rPr lang="en-GB" sz="1600" i="1" dirty="0" smtClean="0">
                <a:latin typeface="Times New Roman" panose="02020603050405020304" pitchFamily="18" charset="0"/>
                <a:cs typeface="Times New Roman" panose="02020603050405020304" pitchFamily="18" charset="0"/>
              </a:rPr>
              <a:t>BIRTH-DAY</a:t>
            </a:r>
            <a:r>
              <a:rPr lang="en-GB" i="1" dirty="0" smtClean="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The preparations are extremely brilliant: Embroidered Silks and Irish Stuffs for the Gentlemen, and the Produce of SPITALFIELDS for the Ladies’ </a:t>
            </a:r>
            <a:r>
              <a:rPr lang="en-GB" i="1" dirty="0" smtClean="0">
                <a:latin typeface="Times New Roman" panose="02020603050405020304" pitchFamily="18" charset="0"/>
                <a:cs typeface="Times New Roman" panose="02020603050405020304" pitchFamily="18" charset="0"/>
              </a:rPr>
              <a:t> wear </a:t>
            </a:r>
            <a:r>
              <a:rPr lang="en-GB" i="1" dirty="0">
                <a:latin typeface="Times New Roman" panose="02020603050405020304" pitchFamily="18" charset="0"/>
                <a:cs typeface="Times New Roman" panose="02020603050405020304" pitchFamily="18" charset="0"/>
              </a:rPr>
              <a:t>will predominate</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627784" y="5500230"/>
            <a:ext cx="3456384" cy="338554"/>
          </a:xfrm>
          <a:prstGeom prst="rect">
            <a:avLst/>
          </a:prstGeom>
          <a:noFill/>
        </p:spPr>
        <p:txBody>
          <a:bodyPr wrap="square" rtlCol="0">
            <a:spAutoFit/>
          </a:bodyPr>
          <a:lstStyle/>
          <a:p>
            <a:r>
              <a:rPr lang="en-GB" sz="1600" i="1" dirty="0" smtClean="0">
                <a:latin typeface="Times New Roman" panose="02020603050405020304" pitchFamily="18" charset="0"/>
                <a:cs typeface="Times New Roman" panose="02020603050405020304" pitchFamily="18" charset="0"/>
              </a:rPr>
              <a:t>York Courant </a:t>
            </a:r>
            <a:r>
              <a:rPr lang="en-GB" sz="1600" dirty="0" smtClean="0"/>
              <a:t>18 May 1790</a:t>
            </a:r>
            <a:endParaRPr lang="en-GB" sz="1600" dirty="0"/>
          </a:p>
        </p:txBody>
      </p:sp>
    </p:spTree>
    <p:extLst>
      <p:ext uri="{BB962C8B-B14F-4D97-AF65-F5344CB8AC3E}">
        <p14:creationId xmlns:p14="http://schemas.microsoft.com/office/powerpoint/2010/main" val="4125957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372200" y="5301208"/>
            <a:ext cx="2160240" cy="861774"/>
          </a:xfrm>
          <a:prstGeom prst="rect">
            <a:avLst/>
          </a:prstGeom>
          <a:noFill/>
        </p:spPr>
        <p:txBody>
          <a:bodyPr wrap="square" rtlCol="0">
            <a:spAutoFit/>
          </a:bodyPr>
          <a:lstStyle/>
          <a:p>
            <a:pPr algn="ctr"/>
            <a:r>
              <a:rPr lang="en-GB" sz="1600" i="1" dirty="0" smtClean="0">
                <a:latin typeface="Times New Roman" panose="02020603050405020304" pitchFamily="18" charset="0"/>
                <a:cs typeface="Times New Roman" panose="02020603050405020304" pitchFamily="18" charset="0"/>
              </a:rPr>
              <a:t>York Courant </a:t>
            </a:r>
          </a:p>
          <a:p>
            <a:pPr algn="ctr"/>
            <a:r>
              <a:rPr lang="en-GB" sz="1600" dirty="0" smtClean="0"/>
              <a:t>28 March 1738</a:t>
            </a:r>
          </a:p>
          <a:p>
            <a:pPr algn="ctr"/>
            <a:endParaRPr lang="en-GB" i="1"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208" y="170995"/>
            <a:ext cx="3317968" cy="6234863"/>
          </a:xfrm>
          <a:prstGeom prst="rect">
            <a:avLst/>
          </a:prstGeom>
        </p:spPr>
      </p:pic>
    </p:spTree>
    <p:extLst>
      <p:ext uri="{BB962C8B-B14F-4D97-AF65-F5344CB8AC3E}">
        <p14:creationId xmlns:p14="http://schemas.microsoft.com/office/powerpoint/2010/main" val="2663913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124744"/>
            <a:ext cx="6480720" cy="3416320"/>
          </a:xfrm>
          <a:prstGeom prst="rect">
            <a:avLst/>
          </a:prstGeom>
        </p:spPr>
        <p:txBody>
          <a:bodyPr wrap="square">
            <a:spAutoFit/>
          </a:bodyPr>
          <a:lstStyle/>
          <a:p>
            <a:pPr algn="just"/>
            <a:r>
              <a:rPr lang="en-GB" i="1" dirty="0">
                <a:latin typeface="Times New Roman" panose="02020603050405020304" pitchFamily="18" charset="0"/>
                <a:cs typeface="Times New Roman" panose="02020603050405020304" pitchFamily="18" charset="0"/>
              </a:rPr>
              <a:t>P. GOULLET JEWELLER from LONDON (son to Mr. Goullet, Jeweller, who keeps the great Pearl Necklace-Shop in Leicester-Fields).  At Mr. Gibson’s, Apothecary, opposite the White Swan in Petergate, YORK.  Makes and sells all Sorts of </a:t>
            </a:r>
            <a:r>
              <a:rPr lang="en-GB" i="1" dirty="0" smtClean="0">
                <a:latin typeface="Times New Roman" panose="02020603050405020304" pitchFamily="18" charset="0"/>
                <a:cs typeface="Times New Roman" panose="02020603050405020304" pitchFamily="18" charset="0"/>
              </a:rPr>
              <a:t>JEWELLING </a:t>
            </a:r>
            <a:r>
              <a:rPr lang="en-GB" i="1" dirty="0">
                <a:latin typeface="Times New Roman" panose="02020603050405020304" pitchFamily="18" charset="0"/>
                <a:cs typeface="Times New Roman" panose="02020603050405020304" pitchFamily="18" charset="0"/>
              </a:rPr>
              <a:t>work as neat and as cheap as any where in London.  Though he keeps no open shop, he has great Variety of Jewels ready made, in Diamonds, French paste &amp;c, &amp;c, in the most elegant Taste.  Ladies and Gentlemen may have their Jewels newset after the newest Fashion, he having work’d in the principal Shops in London, and lastly for Mr. Dutens Jeweller to the Prince of Wales.  N.B. Orders from the Country will be executed with all possible Diligence. Mourning Rings, very neat.  Money for old Jewels</a:t>
            </a:r>
            <a:r>
              <a:rPr lang="en-GB" i="1" dirty="0" smtClean="0">
                <a:latin typeface="Times New Roman" panose="02020603050405020304" pitchFamily="18" charset="0"/>
                <a:cs typeface="Times New Roman" panose="02020603050405020304" pitchFamily="18" charset="0"/>
              </a:rPr>
              <a:t>, Gold</a:t>
            </a:r>
            <a:r>
              <a:rPr lang="en-GB" i="1" dirty="0">
                <a:latin typeface="Times New Roman" panose="02020603050405020304" pitchFamily="18" charset="0"/>
                <a:cs typeface="Times New Roman" panose="02020603050405020304" pitchFamily="18" charset="0"/>
              </a:rPr>
              <a:t>, or silver.” </a:t>
            </a:r>
            <a:endParaRPr lang="en-GB"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183490" y="5445224"/>
            <a:ext cx="2596994" cy="338554"/>
          </a:xfrm>
          <a:prstGeom prst="rect">
            <a:avLst/>
          </a:prstGeom>
          <a:noFill/>
        </p:spPr>
        <p:txBody>
          <a:bodyPr wrap="none" rtlCol="0">
            <a:spAutoFit/>
          </a:bodyPr>
          <a:lstStyle/>
          <a:p>
            <a:pPr algn="ctr"/>
            <a:r>
              <a:rPr lang="en-GB" sz="1600" i="1" dirty="0" smtClean="0">
                <a:latin typeface="Times New Roman" panose="02020603050405020304" pitchFamily="18" charset="0"/>
                <a:cs typeface="Times New Roman" panose="02020603050405020304" pitchFamily="18" charset="0"/>
              </a:rPr>
              <a:t>York Courant </a:t>
            </a:r>
            <a:r>
              <a:rPr lang="en-GB" sz="1600" dirty="0" smtClean="0"/>
              <a:t>7 January 1755</a:t>
            </a:r>
            <a:endParaRPr lang="en-GB" sz="1600" dirty="0"/>
          </a:p>
        </p:txBody>
      </p:sp>
    </p:spTree>
    <p:extLst>
      <p:ext uri="{BB962C8B-B14F-4D97-AF65-F5344CB8AC3E}">
        <p14:creationId xmlns:p14="http://schemas.microsoft.com/office/powerpoint/2010/main" val="1636151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1124744"/>
            <a:ext cx="6048672" cy="3416320"/>
          </a:xfrm>
          <a:prstGeom prst="rect">
            <a:avLst/>
          </a:prstGeom>
          <a:noFill/>
        </p:spPr>
        <p:txBody>
          <a:bodyPr wrap="square" rtlCol="0">
            <a:spAutoFit/>
          </a:bodyPr>
          <a:lstStyle/>
          <a:p>
            <a:pPr algn="ctr"/>
            <a:r>
              <a:rPr lang="en-GB" i="1" dirty="0">
                <a:latin typeface="Times New Roman" panose="02020603050405020304" pitchFamily="18" charset="0"/>
                <a:cs typeface="Times New Roman" panose="02020603050405020304" pitchFamily="18" charset="0"/>
              </a:rPr>
              <a:t>This is to give Notice to all Gentlemen and Ladies,</a:t>
            </a:r>
          </a:p>
          <a:p>
            <a:pPr algn="ctr"/>
            <a:r>
              <a:rPr lang="en-GB" i="1" dirty="0">
                <a:latin typeface="Times New Roman" panose="02020603050405020304" pitchFamily="18" charset="0"/>
                <a:cs typeface="Times New Roman" panose="02020603050405020304" pitchFamily="18" charset="0"/>
              </a:rPr>
              <a:t>That ANDREAS MUSSARD, Native of the Republic of </a:t>
            </a:r>
          </a:p>
          <a:p>
            <a:pPr algn="just"/>
            <a:r>
              <a:rPr lang="en-GB" i="1" dirty="0">
                <a:latin typeface="Times New Roman" panose="02020603050405020304" pitchFamily="18" charset="0"/>
                <a:cs typeface="Times New Roman" panose="02020603050405020304" pitchFamily="18" charset="0"/>
              </a:rPr>
              <a:t>Geneva LIMNER in MINATURE, is come to this City to exercise his Art for a short Time.  He was Disciple of the late celebrated </a:t>
            </a:r>
            <a:r>
              <a:rPr lang="en-GB" sz="1600" i="1" dirty="0">
                <a:latin typeface="Times New Roman" panose="02020603050405020304" pitchFamily="18" charset="0"/>
                <a:cs typeface="Times New Roman" panose="02020603050405020304" pitchFamily="18" charset="0"/>
              </a:rPr>
              <a:t>SENORA ROSALBA</a:t>
            </a:r>
            <a:r>
              <a:rPr lang="en-GB" i="1" dirty="0">
                <a:latin typeface="Times New Roman" panose="02020603050405020304" pitchFamily="18" charset="0"/>
                <a:cs typeface="Times New Roman" panose="02020603050405020304" pitchFamily="18" charset="0"/>
              </a:rPr>
              <a:t>, in Venice; has an extraordinary Talent for Portraits of Resemblance, for Bracelets and History Pieces; and not only for grown Persons, but particularly for the extraordinary striking Likeness of Children.  He also teaches to draw.  He has been in all the Courts of Europe.  If there be any that chose to favour him with their Commands, he may be heard of at Mr. James Griffith’s, Stay-Maker near Ouse Bridge in Micklegate, York. </a:t>
            </a:r>
          </a:p>
        </p:txBody>
      </p:sp>
      <p:sp>
        <p:nvSpPr>
          <p:cNvPr id="8" name="TextBox 7"/>
          <p:cNvSpPr txBox="1"/>
          <p:nvPr/>
        </p:nvSpPr>
        <p:spPr>
          <a:xfrm>
            <a:off x="2915816" y="5229200"/>
            <a:ext cx="3240359" cy="615553"/>
          </a:xfrm>
          <a:prstGeom prst="rect">
            <a:avLst/>
          </a:prstGeom>
          <a:noFill/>
        </p:spPr>
        <p:txBody>
          <a:bodyPr wrap="square" rtlCol="0">
            <a:spAutoFit/>
          </a:bodyPr>
          <a:lstStyle/>
          <a:p>
            <a:pPr algn="ctr"/>
            <a:r>
              <a:rPr lang="en-GB" sz="1600" i="1" dirty="0">
                <a:latin typeface="Times New Roman" panose="02020603050405020304" pitchFamily="18" charset="0"/>
                <a:cs typeface="Times New Roman" panose="02020603050405020304" pitchFamily="18" charset="0"/>
              </a:rPr>
              <a:t>York Courant </a:t>
            </a:r>
            <a:r>
              <a:rPr lang="en-GB" sz="1600" dirty="0"/>
              <a:t>12 June 1770</a:t>
            </a:r>
          </a:p>
          <a:p>
            <a:pPr algn="ctr"/>
            <a:endParaRPr lang="en-GB" dirty="0"/>
          </a:p>
        </p:txBody>
      </p:sp>
    </p:spTree>
    <p:extLst>
      <p:ext uri="{BB962C8B-B14F-4D97-AF65-F5344CB8AC3E}">
        <p14:creationId xmlns:p14="http://schemas.microsoft.com/office/powerpoint/2010/main" val="620516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5" y="1124744"/>
            <a:ext cx="6844549" cy="3528392"/>
          </a:xfrm>
          <a:prstGeom prst="rect">
            <a:avLst/>
          </a:prstGeom>
        </p:spPr>
      </p:pic>
      <p:sp>
        <p:nvSpPr>
          <p:cNvPr id="3" name="TextBox 2"/>
          <p:cNvSpPr txBox="1"/>
          <p:nvPr/>
        </p:nvSpPr>
        <p:spPr>
          <a:xfrm>
            <a:off x="3203848" y="5229200"/>
            <a:ext cx="2501390" cy="338554"/>
          </a:xfrm>
          <a:prstGeom prst="rect">
            <a:avLst/>
          </a:prstGeom>
          <a:noFill/>
        </p:spPr>
        <p:txBody>
          <a:bodyPr wrap="none" rtlCol="0">
            <a:spAutoFit/>
          </a:bodyPr>
          <a:lstStyle/>
          <a:p>
            <a:r>
              <a:rPr lang="en-GB" sz="1600" i="1" dirty="0" smtClean="0">
                <a:latin typeface="Times New Roman" panose="02020603050405020304" pitchFamily="18" charset="0"/>
                <a:cs typeface="Times New Roman" panose="02020603050405020304" pitchFamily="18" charset="0"/>
              </a:rPr>
              <a:t>York Courant  </a:t>
            </a:r>
            <a:r>
              <a:rPr lang="en-GB" sz="1600" dirty="0" smtClean="0"/>
              <a:t>17 April 1790</a:t>
            </a:r>
            <a:endParaRPr lang="en-GB" sz="1600" dirty="0"/>
          </a:p>
        </p:txBody>
      </p:sp>
    </p:spTree>
    <p:extLst>
      <p:ext uri="{BB962C8B-B14F-4D97-AF65-F5344CB8AC3E}">
        <p14:creationId xmlns:p14="http://schemas.microsoft.com/office/powerpoint/2010/main" val="296740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504558"/>
            <a:ext cx="4680520" cy="5219699"/>
          </a:xfrm>
          <a:prstGeom prst="rect">
            <a:avLst/>
          </a:prstGeom>
        </p:spPr>
      </p:pic>
      <p:sp>
        <p:nvSpPr>
          <p:cNvPr id="3" name="TextBox 2"/>
          <p:cNvSpPr txBox="1"/>
          <p:nvPr/>
        </p:nvSpPr>
        <p:spPr>
          <a:xfrm>
            <a:off x="890117" y="5878760"/>
            <a:ext cx="7272808" cy="553998"/>
          </a:xfrm>
          <a:prstGeom prst="rect">
            <a:avLst/>
          </a:prstGeom>
          <a:noFill/>
        </p:spPr>
        <p:txBody>
          <a:bodyPr wrap="square" rtlCol="0">
            <a:spAutoFit/>
          </a:bodyPr>
          <a:lstStyle/>
          <a:p>
            <a:pPr algn="ctr"/>
            <a:r>
              <a:rPr lang="en-GB" sz="1600" dirty="0" smtClean="0"/>
              <a:t>Invoice to Francis Clubley for purchase </a:t>
            </a:r>
            <a:r>
              <a:rPr lang="en-GB" sz="1600" dirty="0"/>
              <a:t>a</a:t>
            </a:r>
            <a:r>
              <a:rPr lang="en-GB" sz="1600" dirty="0" smtClean="0"/>
              <a:t>nd transport of two turtles, August 1789</a:t>
            </a:r>
          </a:p>
          <a:p>
            <a:pPr algn="ctr"/>
            <a:r>
              <a:rPr lang="en-GB" sz="1400" dirty="0" smtClean="0"/>
              <a:t>York City Archives, Chamberlains’ Vouchers</a:t>
            </a:r>
            <a:endParaRPr lang="en-GB" sz="1400" dirty="0"/>
          </a:p>
        </p:txBody>
      </p:sp>
    </p:spTree>
    <p:extLst>
      <p:ext uri="{BB962C8B-B14F-4D97-AF65-F5344CB8AC3E}">
        <p14:creationId xmlns:p14="http://schemas.microsoft.com/office/powerpoint/2010/main" val="167349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412782"/>
            <a:ext cx="7200800" cy="5262979"/>
          </a:xfrm>
          <a:prstGeom prst="rect">
            <a:avLst/>
          </a:prstGeom>
          <a:noFill/>
        </p:spPr>
        <p:txBody>
          <a:bodyPr wrap="square" rtlCol="0">
            <a:spAutoFit/>
          </a:bodyPr>
          <a:lstStyle/>
          <a:p>
            <a:pPr hangingPunct="0"/>
            <a:r>
              <a:rPr lang="en-GB" sz="2400" i="1" dirty="0"/>
              <a:t>‘</a:t>
            </a:r>
            <a:r>
              <a:rPr lang="en-GB" sz="2400" i="1" dirty="0">
                <a:latin typeface="Times New Roman" panose="02020603050405020304" pitchFamily="18" charset="0"/>
                <a:cs typeface="Times New Roman" panose="02020603050405020304" pitchFamily="18" charset="0"/>
              </a:rPr>
              <a:t>In short the politeness of the gentlemen, the richness of the dress, and remarkable beauty of the ladies, and, of late, the magnificence of the room they meet in </a:t>
            </a:r>
            <a:r>
              <a:rPr lang="en-GB" sz="2400" i="1" dirty="0" smtClean="0">
                <a:latin typeface="Times New Roman" panose="02020603050405020304" pitchFamily="18" charset="0"/>
                <a:cs typeface="Times New Roman" panose="02020603050405020304" pitchFamily="18" charset="0"/>
              </a:rPr>
              <a:t>cannot </a:t>
            </a:r>
            <a:r>
              <a:rPr lang="en-GB" sz="2400" i="1" dirty="0">
                <a:latin typeface="Times New Roman" panose="02020603050405020304" pitchFamily="18" charset="0"/>
                <a:cs typeface="Times New Roman" panose="02020603050405020304" pitchFamily="18" charset="0"/>
              </a:rPr>
              <a:t>be equalled, throughout, in any part of Europe ...... and it will be no vanity for me to say, that though other cities and towns in the kingdom run far beyond us in trade, and the hurry of business, yet, there is no place, out of London, so polite and elegant to live in as the city of York.’ </a:t>
            </a:r>
            <a:endParaRPr lang="en-GB" sz="2400" i="1" dirty="0" smtClean="0">
              <a:latin typeface="Times New Roman" panose="02020603050405020304" pitchFamily="18" charset="0"/>
              <a:cs typeface="Times New Roman" panose="02020603050405020304" pitchFamily="18" charset="0"/>
            </a:endParaRPr>
          </a:p>
          <a:p>
            <a:pPr hangingPunct="0"/>
            <a:endParaRPr lang="en-GB" sz="2000" i="1" dirty="0" smtClean="0"/>
          </a:p>
          <a:p>
            <a:pPr hangingPunct="0"/>
            <a:endParaRPr lang="en-GB" sz="2000" i="1" dirty="0"/>
          </a:p>
          <a:p>
            <a:pPr hangingPunct="0"/>
            <a:r>
              <a:rPr lang="en-GB" sz="1600" dirty="0" smtClean="0"/>
              <a:t>Dr Francis </a:t>
            </a:r>
            <a:r>
              <a:rPr lang="en-GB" sz="1600" dirty="0"/>
              <a:t>Drake, </a:t>
            </a:r>
            <a:r>
              <a:rPr lang="en-GB" sz="1600" i="1" dirty="0">
                <a:latin typeface="Times New Roman" panose="02020603050405020304" pitchFamily="18" charset="0"/>
                <a:cs typeface="Times New Roman" panose="02020603050405020304" pitchFamily="18" charset="0"/>
              </a:rPr>
              <a:t>Eboracum</a:t>
            </a:r>
            <a:r>
              <a:rPr lang="en-GB" sz="1600" dirty="0"/>
              <a:t>, </a:t>
            </a:r>
            <a:r>
              <a:rPr lang="en-GB" sz="1600" dirty="0" smtClean="0"/>
              <a:t>1736</a:t>
            </a:r>
            <a:endParaRPr lang="en-GB" sz="1600" dirty="0"/>
          </a:p>
          <a:p>
            <a:endParaRPr lang="en-GB" sz="2000" dirty="0" smtClean="0"/>
          </a:p>
          <a:p>
            <a:endParaRPr lang="en-GB" sz="2000" dirty="0" smtClean="0"/>
          </a:p>
          <a:p>
            <a:endParaRPr lang="en-GB" sz="2000" dirty="0"/>
          </a:p>
        </p:txBody>
      </p:sp>
    </p:spTree>
    <p:extLst>
      <p:ext uri="{BB962C8B-B14F-4D97-AF65-F5344CB8AC3E}">
        <p14:creationId xmlns:p14="http://schemas.microsoft.com/office/powerpoint/2010/main" val="2530012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574602"/>
            <a:ext cx="2376263" cy="306988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530425"/>
            <a:ext cx="2376263" cy="43192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155" y="1714344"/>
            <a:ext cx="2084556" cy="3955759"/>
          </a:xfrm>
          <a:prstGeom prst="rect">
            <a:avLst/>
          </a:prstGeom>
        </p:spPr>
      </p:pic>
      <p:sp>
        <p:nvSpPr>
          <p:cNvPr id="3" name="TextBox 2"/>
          <p:cNvSpPr txBox="1"/>
          <p:nvPr/>
        </p:nvSpPr>
        <p:spPr>
          <a:xfrm>
            <a:off x="539552" y="4005064"/>
            <a:ext cx="2520280" cy="584775"/>
          </a:xfrm>
          <a:prstGeom prst="rect">
            <a:avLst/>
          </a:prstGeom>
          <a:noFill/>
        </p:spPr>
        <p:txBody>
          <a:bodyPr wrap="square" rtlCol="0">
            <a:spAutoFit/>
          </a:bodyPr>
          <a:lstStyle/>
          <a:p>
            <a:pPr algn="ctr"/>
            <a:r>
              <a:rPr lang="en-GB" sz="1600" dirty="0" smtClean="0"/>
              <a:t>Todd’s Bookshop,</a:t>
            </a:r>
          </a:p>
          <a:p>
            <a:pPr algn="ctr"/>
            <a:r>
              <a:rPr lang="en-GB" sz="1600" dirty="0" smtClean="0"/>
              <a:t>Stonegate</a:t>
            </a:r>
            <a:endParaRPr lang="en-GB" sz="1600" dirty="0"/>
          </a:p>
        </p:txBody>
      </p:sp>
      <p:sp>
        <p:nvSpPr>
          <p:cNvPr id="6" name="TextBox 5"/>
          <p:cNvSpPr txBox="1"/>
          <p:nvPr/>
        </p:nvSpPr>
        <p:spPr>
          <a:xfrm>
            <a:off x="6542091" y="5229200"/>
            <a:ext cx="2095895" cy="830997"/>
          </a:xfrm>
          <a:prstGeom prst="rect">
            <a:avLst/>
          </a:prstGeom>
          <a:noFill/>
        </p:spPr>
        <p:txBody>
          <a:bodyPr wrap="none" rtlCol="0">
            <a:spAutoFit/>
          </a:bodyPr>
          <a:lstStyle/>
          <a:p>
            <a:pPr algn="ctr"/>
            <a:r>
              <a:rPr lang="en-GB" sz="1600" dirty="0" smtClean="0"/>
              <a:t>Red Devil, </a:t>
            </a:r>
          </a:p>
          <a:p>
            <a:pPr algn="ctr"/>
            <a:r>
              <a:rPr lang="en-GB" sz="1600" dirty="0" smtClean="0"/>
              <a:t>Thomas Gent printer</a:t>
            </a:r>
          </a:p>
          <a:p>
            <a:pPr algn="ctr"/>
            <a:r>
              <a:rPr lang="en-GB" sz="1600" dirty="0" smtClean="0"/>
              <a:t>Coffee Yard/ Stonegate</a:t>
            </a:r>
            <a:endParaRPr lang="en-GB" sz="1600" dirty="0"/>
          </a:p>
        </p:txBody>
      </p:sp>
      <p:sp>
        <p:nvSpPr>
          <p:cNvPr id="7" name="TextBox 6"/>
          <p:cNvSpPr txBox="1"/>
          <p:nvPr/>
        </p:nvSpPr>
        <p:spPr>
          <a:xfrm>
            <a:off x="3707904" y="6025851"/>
            <a:ext cx="1767059" cy="338554"/>
          </a:xfrm>
          <a:prstGeom prst="rect">
            <a:avLst/>
          </a:prstGeom>
          <a:noFill/>
        </p:spPr>
        <p:txBody>
          <a:bodyPr wrap="square" rtlCol="0">
            <a:spAutoFit/>
          </a:bodyPr>
          <a:lstStyle/>
          <a:p>
            <a:pPr algn="ctr"/>
            <a:r>
              <a:rPr lang="en-GB" sz="1600" dirty="0" smtClean="0"/>
              <a:t>Petergate</a:t>
            </a:r>
            <a:endParaRPr lang="en-GB" sz="1600" dirty="0"/>
          </a:p>
        </p:txBody>
      </p:sp>
    </p:spTree>
    <p:extLst>
      <p:ext uri="{BB962C8B-B14F-4D97-AF65-F5344CB8AC3E}">
        <p14:creationId xmlns:p14="http://schemas.microsoft.com/office/powerpoint/2010/main" val="1229415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88" y="548680"/>
            <a:ext cx="4680520" cy="185559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2492896"/>
            <a:ext cx="4824536" cy="18073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41" y="4493468"/>
            <a:ext cx="4320480" cy="2174836"/>
          </a:xfrm>
          <a:prstGeom prst="rect">
            <a:avLst/>
          </a:prstGeom>
        </p:spPr>
      </p:pic>
      <p:sp>
        <p:nvSpPr>
          <p:cNvPr id="2" name="TextBox 1"/>
          <p:cNvSpPr txBox="1"/>
          <p:nvPr/>
        </p:nvSpPr>
        <p:spPr>
          <a:xfrm>
            <a:off x="5580112" y="5445224"/>
            <a:ext cx="3240360" cy="584775"/>
          </a:xfrm>
          <a:prstGeom prst="rect">
            <a:avLst/>
          </a:prstGeom>
          <a:noFill/>
        </p:spPr>
        <p:txBody>
          <a:bodyPr wrap="square" rtlCol="0">
            <a:spAutoFit/>
          </a:bodyPr>
          <a:lstStyle/>
          <a:p>
            <a:pPr algn="ctr"/>
            <a:r>
              <a:rPr lang="en-GB" sz="1600" dirty="0" smtClean="0"/>
              <a:t>Billheads of invoices </a:t>
            </a:r>
          </a:p>
          <a:p>
            <a:pPr algn="ctr"/>
            <a:r>
              <a:rPr lang="en-GB" sz="1600" dirty="0" smtClean="0"/>
              <a:t>presented to the City Council</a:t>
            </a:r>
            <a:endParaRPr lang="en-GB" sz="1600" dirty="0"/>
          </a:p>
        </p:txBody>
      </p:sp>
    </p:spTree>
    <p:extLst>
      <p:ext uri="{BB962C8B-B14F-4D97-AF65-F5344CB8AC3E}">
        <p14:creationId xmlns:p14="http://schemas.microsoft.com/office/powerpoint/2010/main" val="4258809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1" y="764705"/>
            <a:ext cx="7848872" cy="4247317"/>
          </a:xfrm>
          <a:prstGeom prst="rect">
            <a:avLst/>
          </a:prstGeom>
          <a:noFill/>
        </p:spPr>
        <p:txBody>
          <a:bodyPr wrap="square" rtlCol="0">
            <a:spAutoFit/>
          </a:bodyPr>
          <a:lstStyle/>
          <a:p>
            <a:r>
              <a:rPr lang="en-GB" dirty="0" smtClean="0">
                <a:latin typeface="Times New Roman" panose="02020603050405020304" pitchFamily="18" charset="0"/>
                <a:cs typeface="Times New Roman" panose="02020603050405020304" pitchFamily="18" charset="0"/>
              </a:rPr>
              <a:t>‘</a:t>
            </a:r>
            <a:r>
              <a:rPr lang="en-GB" i="1" dirty="0" smtClean="0">
                <a:latin typeface="Times New Roman" panose="02020603050405020304" pitchFamily="18" charset="0"/>
                <a:cs typeface="Times New Roman" panose="02020603050405020304" pitchFamily="18" charset="0"/>
              </a:rPr>
              <a:t>To the NOBILITY, GENTRY, and the Public in general’    </a:t>
            </a:r>
            <a:r>
              <a:rPr lang="en-GB" sz="1400" dirty="0" smtClean="0">
                <a:cs typeface="Arial" panose="020B0604020202020204" pitchFamily="34" charset="0"/>
              </a:rPr>
              <a:t>tailor &amp; habit maker, 1780</a:t>
            </a:r>
          </a:p>
          <a:p>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a:t>
            </a:r>
            <a:r>
              <a:rPr lang="en-GB" i="1" dirty="0" smtClean="0">
                <a:latin typeface="Times New Roman" panose="02020603050405020304" pitchFamily="18" charset="0"/>
                <a:cs typeface="Times New Roman" panose="02020603050405020304" pitchFamily="18" charset="0"/>
              </a:rPr>
              <a:t>This is to acquaint all Gentlemen and Ladies</a:t>
            </a:r>
            <a:r>
              <a:rPr lang="en-GB" dirty="0" smtClean="0">
                <a:latin typeface="Times New Roman" panose="02020603050405020304" pitchFamily="18" charset="0"/>
                <a:cs typeface="Times New Roman" panose="02020603050405020304" pitchFamily="18" charset="0"/>
              </a:rPr>
              <a:t>’    </a:t>
            </a:r>
            <a:r>
              <a:rPr lang="en-GB" sz="1400" dirty="0" smtClean="0">
                <a:cs typeface="Arial" panose="020B0604020202020204" pitchFamily="34" charset="0"/>
              </a:rPr>
              <a:t>John Crossland, cleans gold and silver, 1756</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a:t>
            </a:r>
            <a:r>
              <a:rPr lang="en-GB" i="1" dirty="0" smtClean="0">
                <a:latin typeface="Times New Roman" panose="02020603050405020304" pitchFamily="18" charset="0"/>
                <a:cs typeface="Times New Roman" panose="02020603050405020304" pitchFamily="18" charset="0"/>
              </a:rPr>
              <a:t>To the Curious in WATER COLOURS</a:t>
            </a:r>
            <a:r>
              <a:rPr lang="en-GB" dirty="0" smtClean="0">
                <a:latin typeface="Times New Roman" panose="02020603050405020304" pitchFamily="18" charset="0"/>
                <a:cs typeface="Times New Roman" panose="02020603050405020304" pitchFamily="18" charset="0"/>
              </a:rPr>
              <a:t>’   </a:t>
            </a:r>
            <a:r>
              <a:rPr lang="en-GB" sz="1400" dirty="0" smtClean="0">
                <a:cs typeface="Times New Roman" panose="02020603050405020304" pitchFamily="18" charset="0"/>
              </a:rPr>
              <a:t>Riley’s paints, W. Tesseyman, bookseller, 1789</a:t>
            </a:r>
          </a:p>
          <a:p>
            <a:endParaRPr lang="en-GB" dirty="0" smtClean="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a:t>
            </a:r>
            <a:r>
              <a:rPr lang="en-GB" i="1" dirty="0" smtClean="0">
                <a:latin typeface="Times New Roman" panose="02020603050405020304" pitchFamily="18" charset="0"/>
                <a:cs typeface="Times New Roman" panose="02020603050405020304" pitchFamily="18" charset="0"/>
              </a:rPr>
              <a:t>Begs leave to acquaint the Ladies’   </a:t>
            </a:r>
            <a:r>
              <a:rPr lang="en-GB" sz="1400" dirty="0" smtClean="0">
                <a:cs typeface="Times New Roman" panose="02020603050405020304" pitchFamily="18" charset="0"/>
              </a:rPr>
              <a:t>Margaret Cook, mantua maker, 1755</a:t>
            </a:r>
          </a:p>
          <a:p>
            <a:endParaRPr lang="en-GB" dirty="0">
              <a:latin typeface="Times New Roman" panose="02020603050405020304" pitchFamily="18" charset="0"/>
              <a:cs typeface="Times New Roman" panose="02020603050405020304" pitchFamily="18" charset="0"/>
            </a:endParaRPr>
          </a:p>
          <a:p>
            <a:r>
              <a:rPr lang="en-GB" dirty="0" smtClean="0">
                <a:latin typeface="Times New Roman" panose="02020603050405020304" pitchFamily="18" charset="0"/>
                <a:cs typeface="Times New Roman" panose="02020603050405020304" pitchFamily="18" charset="0"/>
              </a:rPr>
              <a:t>‘</a:t>
            </a:r>
            <a:r>
              <a:rPr lang="en-GB" i="1" dirty="0" smtClean="0">
                <a:latin typeface="Times New Roman" panose="02020603050405020304" pitchFamily="18" charset="0"/>
                <a:cs typeface="Times New Roman" panose="02020603050405020304" pitchFamily="18" charset="0"/>
              </a:rPr>
              <a:t>Humbly offers his most respectful services</a:t>
            </a:r>
            <a:r>
              <a:rPr lang="en-GB" dirty="0" smtClean="0">
                <a:latin typeface="Times New Roman" panose="02020603050405020304" pitchFamily="18" charset="0"/>
                <a:cs typeface="Times New Roman" panose="02020603050405020304" pitchFamily="18" charset="0"/>
              </a:rPr>
              <a:t>’ </a:t>
            </a:r>
            <a:r>
              <a:rPr lang="en-GB" sz="1400" dirty="0" smtClean="0">
                <a:cs typeface="Arial" panose="020B0604020202020204" pitchFamily="34" charset="0"/>
              </a:rPr>
              <a:t>   EM’MIS, French </a:t>
            </a:r>
            <a:r>
              <a:rPr lang="en-GB" sz="1400" dirty="0">
                <a:cs typeface="Arial" panose="020B0604020202020204" pitchFamily="34" charset="0"/>
              </a:rPr>
              <a:t>s</a:t>
            </a:r>
            <a:r>
              <a:rPr lang="en-GB" sz="1400" dirty="0" smtClean="0">
                <a:cs typeface="Arial" panose="020B0604020202020204" pitchFamily="34" charset="0"/>
              </a:rPr>
              <a:t>tay maker from London,  1780</a:t>
            </a:r>
          </a:p>
          <a:p>
            <a:endParaRPr lang="en-GB" dirty="0" smtClean="0"/>
          </a:p>
          <a:p>
            <a:r>
              <a:rPr lang="en-GB" dirty="0" smtClean="0">
                <a:latin typeface="Times New Roman" panose="02020603050405020304" pitchFamily="18" charset="0"/>
                <a:cs typeface="Times New Roman" panose="02020603050405020304" pitchFamily="18" charset="0"/>
              </a:rPr>
              <a:t>‘</a:t>
            </a:r>
            <a:r>
              <a:rPr lang="en-GB" i="1" dirty="0" smtClean="0">
                <a:latin typeface="Times New Roman" panose="02020603050405020304" pitchFamily="18" charset="0"/>
                <a:cs typeface="Times New Roman" panose="02020603050405020304" pitchFamily="18" charset="0"/>
              </a:rPr>
              <a:t>With all due respects acquaints the Public’ </a:t>
            </a:r>
            <a:r>
              <a:rPr lang="en-GB" i="1" dirty="0" smtClean="0">
                <a:cs typeface="Times New Roman" panose="02020603050405020304" pitchFamily="18" charset="0"/>
              </a:rPr>
              <a:t>   </a:t>
            </a:r>
            <a:r>
              <a:rPr lang="en-GB" sz="1400" dirty="0" smtClean="0">
                <a:cs typeface="Arial" panose="020B0604020202020204" pitchFamily="34" charset="0"/>
              </a:rPr>
              <a:t>Barry Drew, haberdasher, 1755</a:t>
            </a:r>
          </a:p>
          <a:p>
            <a:endParaRPr lang="en-GB" dirty="0"/>
          </a:p>
          <a:p>
            <a:r>
              <a:rPr lang="en-GB" dirty="0" smtClean="0">
                <a:latin typeface="Times New Roman" panose="02020603050405020304" pitchFamily="18" charset="0"/>
                <a:cs typeface="Times New Roman" panose="02020603050405020304" pitchFamily="18" charset="0"/>
              </a:rPr>
              <a:t>‘</a:t>
            </a:r>
            <a:r>
              <a:rPr lang="en-GB" i="1" dirty="0" smtClean="0">
                <a:latin typeface="Times New Roman" panose="02020603050405020304" pitchFamily="18" charset="0"/>
                <a:cs typeface="Times New Roman" panose="02020603050405020304" pitchFamily="18" charset="0"/>
              </a:rPr>
              <a:t>Desires to acquaint his Friends’ </a:t>
            </a:r>
            <a:r>
              <a:rPr lang="en-GB" i="1" dirty="0" smtClean="0">
                <a:cs typeface="Times New Roman" panose="02020603050405020304" pitchFamily="18" charset="0"/>
              </a:rPr>
              <a:t>   </a:t>
            </a:r>
            <a:r>
              <a:rPr lang="en-GB" sz="1400" dirty="0" smtClean="0">
                <a:cs typeface="Arial" panose="020B0604020202020204" pitchFamily="34" charset="0"/>
              </a:rPr>
              <a:t>John Peirson, mercer, London, 1755</a:t>
            </a:r>
          </a:p>
          <a:p>
            <a:endParaRPr lang="en-GB" dirty="0"/>
          </a:p>
          <a:p>
            <a:r>
              <a:rPr lang="en-GB" i="1" dirty="0" smtClean="0">
                <a:latin typeface="Times New Roman" panose="02020603050405020304" pitchFamily="18" charset="0"/>
                <a:cs typeface="Times New Roman" panose="02020603050405020304" pitchFamily="18" charset="0"/>
              </a:rPr>
              <a:t>‘Begs leave to acquaint the Public’    </a:t>
            </a:r>
            <a:r>
              <a:rPr lang="en-GB" sz="1400" dirty="0" smtClean="0">
                <a:cs typeface="Arial" panose="020B0604020202020204" pitchFamily="34" charset="0"/>
              </a:rPr>
              <a:t>William Beckwith, mercer 1752</a:t>
            </a:r>
            <a:endParaRPr lang="en-GB" sz="1400" dirty="0"/>
          </a:p>
        </p:txBody>
      </p:sp>
      <p:sp>
        <p:nvSpPr>
          <p:cNvPr id="3" name="TextBox 2"/>
          <p:cNvSpPr txBox="1"/>
          <p:nvPr/>
        </p:nvSpPr>
        <p:spPr>
          <a:xfrm>
            <a:off x="2123728" y="5674171"/>
            <a:ext cx="4239109" cy="338554"/>
          </a:xfrm>
          <a:prstGeom prst="rect">
            <a:avLst/>
          </a:prstGeom>
          <a:noFill/>
        </p:spPr>
        <p:txBody>
          <a:bodyPr wrap="none" rtlCol="0">
            <a:spAutoFit/>
          </a:bodyPr>
          <a:lstStyle/>
          <a:p>
            <a:r>
              <a:rPr lang="en-GB" sz="1600" dirty="0" smtClean="0"/>
              <a:t>Targeted forms of address from the </a:t>
            </a:r>
            <a:r>
              <a:rPr lang="en-GB" sz="1600" i="1" dirty="0" smtClean="0">
                <a:latin typeface="Times New Roman" panose="02020603050405020304" pitchFamily="18" charset="0"/>
                <a:cs typeface="Times New Roman" panose="02020603050405020304" pitchFamily="18" charset="0"/>
              </a:rPr>
              <a:t>York Courant</a:t>
            </a:r>
            <a:endParaRPr lang="en-GB"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450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803" y="692696"/>
            <a:ext cx="7344815" cy="7971413"/>
          </a:xfrm>
          <a:prstGeom prst="rect">
            <a:avLst/>
          </a:prstGeom>
          <a:noFill/>
        </p:spPr>
        <p:txBody>
          <a:bodyPr wrap="square" rtlCol="0">
            <a:spAutoFit/>
          </a:bodyPr>
          <a:lstStyle/>
          <a:p>
            <a:r>
              <a:rPr lang="en-GB" dirty="0" smtClean="0"/>
              <a:t>Conclusions:</a:t>
            </a:r>
          </a:p>
          <a:p>
            <a:endParaRPr lang="en-GB" dirty="0" smtClean="0"/>
          </a:p>
          <a:p>
            <a:pPr marL="342900" indent="-342900">
              <a:buFont typeface="Arial" panose="020B0604020202020204" pitchFamily="34" charset="0"/>
              <a:buChar char="•"/>
            </a:pPr>
            <a:r>
              <a:rPr lang="en-GB" dirty="0" smtClean="0"/>
              <a:t>A wide range of luxury goods and services were available at different times provided by both local and visiting retailers.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Luxury items were made locally  but many were also be sourced from a variety of British and overseas suppliers.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Retailers promoted their goods with attractive window displays, prominent sign boards,  newspaper advertisements and elaborate bill heads.  </a:t>
            </a:r>
            <a:r>
              <a:rPr lang="en-GB" dirty="0"/>
              <a:t>A royal association added further status</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Many advertisements were targeted at the “Nobility and Gentry”, others at the “Public”, others at “Friends”  and others at specialist buyers.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Links with London, Paris, and further afield gave status to the goods and the trader</a:t>
            </a:r>
          </a:p>
          <a:p>
            <a:pPr marL="342900" indent="-342900">
              <a:buFont typeface="Arial" panose="020B0604020202020204" pitchFamily="34" charset="0"/>
              <a:buChar char="•"/>
            </a:pPr>
            <a:endParaRPr lang="en-GB" sz="1600" dirty="0"/>
          </a:p>
          <a:p>
            <a:endParaRPr lang="en-GB" sz="1600" dirty="0" smtClean="0"/>
          </a:p>
          <a:p>
            <a:pPr marL="342900" indent="-342900">
              <a:buFont typeface="Arial" panose="020B0604020202020204" pitchFamily="34" charset="0"/>
              <a:buChar char="•"/>
            </a:pPr>
            <a:endParaRPr lang="en-GB" sz="1600" dirty="0" smtClean="0"/>
          </a:p>
          <a:p>
            <a:pPr marL="342900" indent="-342900">
              <a:buFont typeface="Arial" panose="020B0604020202020204" pitchFamily="34" charset="0"/>
              <a:buChar char="•"/>
            </a:pPr>
            <a:endParaRPr lang="en-GB" sz="1600" dirty="0"/>
          </a:p>
          <a:p>
            <a:pPr marL="342900" indent="-342900">
              <a:buFont typeface="Arial" panose="020B0604020202020204" pitchFamily="34" charset="0"/>
              <a:buChar char="•"/>
            </a:pPr>
            <a:endParaRPr lang="en-GB" sz="1600" dirty="0" smtClean="0"/>
          </a:p>
          <a:p>
            <a:endParaRPr lang="en-GB" sz="2400" dirty="0"/>
          </a:p>
          <a:p>
            <a:endParaRPr lang="en-GB" sz="2400" dirty="0"/>
          </a:p>
          <a:p>
            <a:endParaRPr lang="en-GB" sz="2400" dirty="0"/>
          </a:p>
          <a:p>
            <a:endParaRPr lang="en-GB" dirty="0" smtClean="0"/>
          </a:p>
          <a:p>
            <a:endParaRPr lang="en-GB" dirty="0"/>
          </a:p>
          <a:p>
            <a:endParaRPr lang="en-GB" dirty="0"/>
          </a:p>
        </p:txBody>
      </p:sp>
    </p:spTree>
    <p:extLst>
      <p:ext uri="{BB962C8B-B14F-4D97-AF65-F5344CB8AC3E}">
        <p14:creationId xmlns:p14="http://schemas.microsoft.com/office/powerpoint/2010/main" val="2018420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1547664" y="5829211"/>
            <a:ext cx="5688632" cy="830997"/>
          </a:xfrm>
          <a:prstGeom prst="rect">
            <a:avLst/>
          </a:prstGeom>
          <a:noFill/>
        </p:spPr>
        <p:txBody>
          <a:bodyPr wrap="square" rtlCol="0">
            <a:spAutoFit/>
          </a:bodyPr>
          <a:lstStyle/>
          <a:p>
            <a:pPr algn="ctr"/>
            <a:r>
              <a:rPr lang="en-GB" sz="2400" i="1" dirty="0" smtClean="0">
                <a:latin typeface="Times New Roman" panose="02020603050405020304" pitchFamily="18" charset="0"/>
                <a:cs typeface="Times New Roman" panose="02020603050405020304" pitchFamily="18" charset="0"/>
              </a:rPr>
              <a:t>Thank you for your most gracious and genteel attention</a:t>
            </a:r>
            <a:endParaRPr lang="en-GB" sz="2400" i="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548680"/>
            <a:ext cx="3744432" cy="5102992"/>
          </a:xfrm>
          <a:prstGeom prst="rect">
            <a:avLst/>
          </a:prstGeom>
        </p:spPr>
      </p:pic>
    </p:spTree>
    <p:extLst>
      <p:ext uri="{BB962C8B-B14F-4D97-AF65-F5344CB8AC3E}">
        <p14:creationId xmlns:p14="http://schemas.microsoft.com/office/powerpoint/2010/main" val="1580775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600" y="5301208"/>
            <a:ext cx="7272808" cy="1080120"/>
          </a:xfrm>
        </p:spPr>
        <p:txBody>
          <a:bodyPr>
            <a:normAutofit fontScale="90000"/>
          </a:bodyPr>
          <a:lstStyle/>
          <a:p>
            <a:pPr algn="ct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b="0" dirty="0" smtClean="0"/>
              <a:t/>
            </a:r>
            <a:br>
              <a:rPr lang="en-GB" b="0" dirty="0" smtClean="0"/>
            </a:br>
            <a:r>
              <a:rPr lang="en-GB" sz="1800" dirty="0">
                <a:latin typeface="+mn-lt"/>
              </a:rPr>
              <a:t>Interior of York Assembly Rooms in Blake Street  1759 </a:t>
            </a:r>
            <a:r>
              <a:rPr lang="en-GB" sz="1800" b="0" dirty="0" smtClean="0">
                <a:latin typeface="+mn-lt"/>
              </a:rPr>
              <a:t/>
            </a:r>
            <a:br>
              <a:rPr lang="en-GB" sz="1800" b="0" dirty="0" smtClean="0">
                <a:latin typeface="+mn-lt"/>
              </a:rPr>
            </a:br>
            <a:r>
              <a:rPr lang="en-GB" sz="1800" b="0" dirty="0" smtClean="0">
                <a:latin typeface="+mn-lt"/>
              </a:rPr>
              <a:t/>
            </a:r>
            <a:br>
              <a:rPr lang="en-GB" sz="1800" b="0" dirty="0" smtClean="0">
                <a:latin typeface="+mn-lt"/>
              </a:rPr>
            </a:br>
            <a:r>
              <a:rPr lang="en-GB" sz="1600" b="0" dirty="0" smtClean="0">
                <a:latin typeface="+mn-lt"/>
              </a:rPr>
              <a:t>Artist unknown Image </a:t>
            </a:r>
            <a:r>
              <a:rPr lang="en-GB" sz="1600" b="0" dirty="0">
                <a:latin typeface="+mn-lt"/>
              </a:rPr>
              <a:t>courtesy of the York Museums Trust: http://</a:t>
            </a:r>
            <a:r>
              <a:rPr lang="en-GB" sz="1600" b="0" dirty="0" smtClean="0">
                <a:latin typeface="+mn-lt"/>
              </a:rPr>
              <a:t>yorkmuseumstrust.org.uk:  </a:t>
            </a:r>
            <a:r>
              <a:rPr lang="en-GB" sz="1600" b="0" dirty="0">
                <a:latin typeface="+mn-lt"/>
              </a:rPr>
              <a:t>Public domain</a:t>
            </a:r>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26" b="26"/>
          <a:stretch>
            <a:fillRect/>
          </a:stretch>
        </p:blipFill>
        <p:spPr/>
      </p:pic>
    </p:spTree>
    <p:extLst>
      <p:ext uri="{BB962C8B-B14F-4D97-AF65-F5344CB8AC3E}">
        <p14:creationId xmlns:p14="http://schemas.microsoft.com/office/powerpoint/2010/main" val="1531589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1081092"/>
            <a:ext cx="3672415" cy="4365997"/>
          </a:xfrm>
          <a:prstGeom prst="rect">
            <a:avLst/>
          </a:prstGeom>
        </p:spPr>
      </p:pic>
      <p:sp>
        <p:nvSpPr>
          <p:cNvPr id="6" name="TextBox 5"/>
          <p:cNvSpPr txBox="1"/>
          <p:nvPr/>
        </p:nvSpPr>
        <p:spPr>
          <a:xfrm>
            <a:off x="971600" y="5805264"/>
            <a:ext cx="6696744" cy="830997"/>
          </a:xfrm>
          <a:prstGeom prst="rect">
            <a:avLst/>
          </a:prstGeom>
          <a:noFill/>
        </p:spPr>
        <p:txBody>
          <a:bodyPr wrap="square" rtlCol="0">
            <a:spAutoFit/>
          </a:bodyPr>
          <a:lstStyle/>
          <a:p>
            <a:pPr algn="ctr"/>
            <a:r>
              <a:rPr lang="en-GB" sz="1600" b="1" dirty="0" smtClean="0"/>
              <a:t>Assembly Rooms</a:t>
            </a:r>
          </a:p>
          <a:p>
            <a:pPr algn="ctr"/>
            <a:r>
              <a:rPr lang="en-GB" sz="1600" dirty="0" smtClean="0"/>
              <a:t>  </a:t>
            </a:r>
          </a:p>
          <a:p>
            <a:pPr algn="ctr"/>
            <a:r>
              <a:rPr lang="en-GB" sz="1400" dirty="0" smtClean="0"/>
              <a:t>Image courtesy of York Conservation Trust</a:t>
            </a:r>
            <a:endParaRPr lang="en-GB" sz="1400" dirty="0"/>
          </a:p>
        </p:txBody>
      </p:sp>
    </p:spTree>
    <p:extLst>
      <p:ext uri="{BB962C8B-B14F-4D97-AF65-F5344CB8AC3E}">
        <p14:creationId xmlns:p14="http://schemas.microsoft.com/office/powerpoint/2010/main" val="4228220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5445228"/>
            <a:ext cx="7200800" cy="1015663"/>
          </a:xfrm>
          <a:prstGeom prst="rect">
            <a:avLst/>
          </a:prstGeom>
        </p:spPr>
        <p:txBody>
          <a:bodyPr wrap="square">
            <a:spAutoFit/>
          </a:bodyPr>
          <a:lstStyle/>
          <a:p>
            <a:pPr algn="ctr"/>
            <a:r>
              <a:rPr lang="en-GB" sz="1600" b="1" dirty="0" smtClean="0"/>
              <a:t>York City during the Races, </a:t>
            </a:r>
            <a:r>
              <a:rPr lang="en-GB" sz="1600" dirty="0" smtClean="0"/>
              <a:t>Thomas Rowlandson 1800</a:t>
            </a:r>
          </a:p>
          <a:p>
            <a:pPr algn="ctr"/>
            <a:endParaRPr lang="en-GB" sz="1600" dirty="0" smtClean="0"/>
          </a:p>
          <a:p>
            <a:pPr algn="ctr"/>
            <a:r>
              <a:rPr lang="en-GB" sz="1400" dirty="0" smtClean="0"/>
              <a:t>Image </a:t>
            </a:r>
            <a:r>
              <a:rPr lang="en-GB" sz="1400" dirty="0"/>
              <a:t>courtesy of York Museums Trust :: </a:t>
            </a:r>
            <a:r>
              <a:rPr lang="en-GB" sz="1400" dirty="0" smtClean="0"/>
              <a:t>http</a:t>
            </a:r>
            <a:r>
              <a:rPr lang="en-GB" sz="1400" dirty="0"/>
              <a:t>://yorkmuseumstrust.org.uk :: </a:t>
            </a:r>
            <a:endParaRPr lang="en-GB" sz="1400" dirty="0" smtClean="0"/>
          </a:p>
          <a:p>
            <a:pPr algn="ctr"/>
            <a:r>
              <a:rPr lang="en-GB" sz="1400" dirty="0" smtClean="0"/>
              <a:t>Public </a:t>
            </a:r>
            <a:r>
              <a:rPr lang="en-GB" sz="1400" dirty="0"/>
              <a:t>Domain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933363"/>
            <a:ext cx="5832648" cy="4330972"/>
          </a:xfrm>
          <a:prstGeom prst="rect">
            <a:avLst/>
          </a:prstGeom>
        </p:spPr>
      </p:pic>
    </p:spTree>
    <p:extLst>
      <p:ext uri="{BB962C8B-B14F-4D97-AF65-F5344CB8AC3E}">
        <p14:creationId xmlns:p14="http://schemas.microsoft.com/office/powerpoint/2010/main" val="2072123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899592" y="5517232"/>
            <a:ext cx="7632848" cy="792088"/>
          </a:xfrm>
        </p:spPr>
        <p:txBody>
          <a:bodyPr>
            <a:noAutofit/>
          </a:bodyPr>
          <a:lstStyle/>
          <a:p>
            <a:pPr algn="ctr"/>
            <a:r>
              <a:rPr lang="en-GB" sz="1600" b="1" dirty="0" smtClean="0"/>
              <a:t>Execution day at York 1820 </a:t>
            </a:r>
            <a:r>
              <a:rPr lang="en-GB" sz="1600" dirty="0" smtClean="0"/>
              <a:t>Thomas Rowlandson</a:t>
            </a:r>
          </a:p>
          <a:p>
            <a:pPr algn="ctr"/>
            <a:r>
              <a:rPr lang="en-GB" dirty="0"/>
              <a:t>Image courtesy of York Museums Trust :: http://yorkmuseumstrust.org.uk :: Public Domain</a:t>
            </a:r>
          </a:p>
          <a:p>
            <a:endParaRPr lang="en-GB" dirty="0"/>
          </a:p>
        </p:txBody>
      </p:sp>
      <p:pic>
        <p:nvPicPr>
          <p:cNvPr id="3074" name="Picture 2" descr="C:\Users\Sylvia Hogarth\Documents\History research\18th c shopping\Rowlandson execution day YMT.jp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4490" r="4490"/>
          <a:stretch>
            <a:fillRect/>
          </a:stretch>
        </p:blipFill>
        <p:spPr bwMode="auto">
          <a:xfrm>
            <a:off x="1691680" y="692696"/>
            <a:ext cx="6120679" cy="459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306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2060848"/>
            <a:ext cx="5616624" cy="3662541"/>
          </a:xfrm>
          <a:prstGeom prst="rect">
            <a:avLst/>
          </a:prstGeom>
          <a:noFill/>
        </p:spPr>
        <p:txBody>
          <a:bodyPr wrap="square" rtlCol="0">
            <a:spAutoFit/>
          </a:bodyPr>
          <a:lstStyle/>
          <a:p>
            <a:endParaRPr lang="en-GB" dirty="0" smtClean="0"/>
          </a:p>
          <a:p>
            <a:endParaRPr lang="en-GB" dirty="0" smtClean="0"/>
          </a:p>
          <a:p>
            <a:pPr marL="742950" lvl="1" indent="-285750">
              <a:buFont typeface="Arial" panose="020B0604020202020204" pitchFamily="34" charset="0"/>
              <a:buChar char="•"/>
            </a:pPr>
            <a:r>
              <a:rPr lang="en-GB" sz="2000" dirty="0" smtClean="0"/>
              <a:t>What luxury goods and services were available</a:t>
            </a:r>
          </a:p>
          <a:p>
            <a:pPr marL="742950" lvl="1" indent="-285750">
              <a:buFont typeface="Arial" panose="020B0604020202020204" pitchFamily="34" charset="0"/>
              <a:buChar char="•"/>
            </a:pPr>
            <a:endParaRPr lang="en-GB" sz="2000" dirty="0"/>
          </a:p>
          <a:p>
            <a:pPr marL="742950" lvl="1" indent="-285750">
              <a:buFont typeface="Arial" panose="020B0604020202020204" pitchFamily="34" charset="0"/>
              <a:buChar char="•"/>
            </a:pPr>
            <a:r>
              <a:rPr lang="en-GB" sz="2000" dirty="0" smtClean="0"/>
              <a:t>Their sources</a:t>
            </a:r>
          </a:p>
          <a:p>
            <a:pPr marL="742950" lvl="1" indent="-285750">
              <a:buFont typeface="Arial" panose="020B0604020202020204" pitchFamily="34" charset="0"/>
              <a:buChar char="•"/>
            </a:pPr>
            <a:endParaRPr lang="en-GB" sz="2000" dirty="0" smtClean="0"/>
          </a:p>
          <a:p>
            <a:pPr marL="742950" lvl="1" indent="-285750">
              <a:buFont typeface="Arial" panose="020B0604020202020204" pitchFamily="34" charset="0"/>
              <a:buChar char="•"/>
            </a:pPr>
            <a:r>
              <a:rPr lang="en-GB" sz="2000" dirty="0"/>
              <a:t>H</a:t>
            </a:r>
            <a:r>
              <a:rPr lang="en-GB" sz="2000" dirty="0" smtClean="0"/>
              <a:t>ow goods were obtained</a:t>
            </a:r>
          </a:p>
          <a:p>
            <a:pPr marL="742950" lvl="1" indent="-285750">
              <a:buFont typeface="Arial" panose="020B0604020202020204" pitchFamily="34" charset="0"/>
              <a:buChar char="•"/>
            </a:pPr>
            <a:endParaRPr lang="en-GB" sz="2000" dirty="0" smtClean="0"/>
          </a:p>
          <a:p>
            <a:pPr marL="742950" lvl="1" indent="-285750">
              <a:buFont typeface="Arial" panose="020B0604020202020204" pitchFamily="34" charset="0"/>
              <a:buChar char="•"/>
            </a:pPr>
            <a:r>
              <a:rPr lang="en-GB" sz="2000" dirty="0" smtClean="0"/>
              <a:t>How retailers attracted buyers</a:t>
            </a:r>
          </a:p>
          <a:p>
            <a:endParaRPr lang="en-GB" dirty="0" smtClean="0"/>
          </a:p>
          <a:p>
            <a:endParaRPr lang="en-GB" dirty="0"/>
          </a:p>
        </p:txBody>
      </p:sp>
    </p:spTree>
    <p:extLst>
      <p:ext uri="{BB962C8B-B14F-4D97-AF65-F5344CB8AC3E}">
        <p14:creationId xmlns:p14="http://schemas.microsoft.com/office/powerpoint/2010/main" val="2323830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899592" y="3820692"/>
            <a:ext cx="75608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2962282" y="19981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 Placeholder 1"/>
          <p:cNvSpPr>
            <a:spLocks noGrp="1"/>
          </p:cNvSpPr>
          <p:nvPr>
            <p:ph type="body" sz="half" idx="2"/>
          </p:nvPr>
        </p:nvSpPr>
        <p:spPr>
          <a:xfrm>
            <a:off x="827584" y="5877272"/>
            <a:ext cx="7416824" cy="576064"/>
          </a:xfrm>
        </p:spPr>
        <p:txBody>
          <a:bodyPr>
            <a:noAutofit/>
          </a:bodyPr>
          <a:lstStyle/>
          <a:p>
            <a:pPr algn="ctr"/>
            <a:r>
              <a:rPr lang="en-GB" sz="1600" dirty="0" smtClean="0"/>
              <a:t>Some luxury suppliers </a:t>
            </a:r>
          </a:p>
          <a:p>
            <a:pPr algn="ctr"/>
            <a:r>
              <a:rPr lang="en-GB" dirty="0"/>
              <a:t>F</a:t>
            </a:r>
            <a:r>
              <a:rPr lang="en-GB" dirty="0" smtClean="0"/>
              <a:t>rom 1784 York directory (n= 204) and 1784 parliamentary election list of  York voters (</a:t>
            </a:r>
            <a:r>
              <a:rPr lang="en-GB" dirty="0"/>
              <a:t>n= </a:t>
            </a:r>
            <a:r>
              <a:rPr lang="en-GB" dirty="0" smtClean="0"/>
              <a:t>1,306)</a:t>
            </a:r>
            <a:endParaRPr lang="en-GB" dirty="0"/>
          </a:p>
          <a:p>
            <a:endParaRPr lang="en-GB" dirty="0"/>
          </a:p>
          <a:p>
            <a:r>
              <a:rPr lang="en-GB" dirty="0" smtClean="0"/>
              <a:t> </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335841276"/>
              </p:ext>
            </p:extLst>
          </p:nvPr>
        </p:nvGraphicFramePr>
        <p:xfrm>
          <a:off x="2123728" y="404664"/>
          <a:ext cx="3672408" cy="5190616"/>
        </p:xfrm>
        <a:graphic>
          <a:graphicData uri="http://schemas.openxmlformats.org/drawingml/2006/table">
            <a:tbl>
              <a:tblPr firstRow="1" bandRow="1">
                <a:tableStyleId>{5C22544A-7EE6-4342-B048-85BDC9FD1C3A}</a:tableStyleId>
              </a:tblPr>
              <a:tblGrid>
                <a:gridCol w="2658020"/>
                <a:gridCol w="1014388"/>
              </a:tblGrid>
              <a:tr h="298754">
                <a:tc>
                  <a:txBody>
                    <a:bodyPr/>
                    <a:lstStyle/>
                    <a:p>
                      <a:r>
                        <a:rPr lang="en-GB" sz="1400" b="1" dirty="0" smtClean="0">
                          <a:solidFill>
                            <a:schemeClr val="tx1"/>
                          </a:solidFill>
                        </a:rPr>
                        <a:t>Occupation</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GB" sz="1400" b="1" dirty="0" smtClean="0">
                          <a:solidFill>
                            <a:schemeClr val="tx1"/>
                          </a:solidFill>
                        </a:rPr>
                        <a:t>Numbers</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90921">
                <a:tc>
                  <a:txBody>
                    <a:bodyPr/>
                    <a:lstStyle/>
                    <a:p>
                      <a:r>
                        <a:rPr lang="en-GB" sz="1400" dirty="0" smtClean="0"/>
                        <a:t>Book seller/stationer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5</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921">
                <a:tc>
                  <a:txBody>
                    <a:bodyPr/>
                    <a:lstStyle/>
                    <a:p>
                      <a:r>
                        <a:rPr lang="en-GB" sz="1400" dirty="0" smtClean="0"/>
                        <a:t>Carver &amp; gilder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921">
                <a:tc>
                  <a:txBody>
                    <a:bodyPr/>
                    <a:lstStyle/>
                    <a:p>
                      <a:r>
                        <a:rPr lang="en-GB" sz="1400" dirty="0" smtClean="0"/>
                        <a:t>Clockmaker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921">
                <a:tc>
                  <a:txBody>
                    <a:bodyPr/>
                    <a:lstStyle/>
                    <a:p>
                      <a:r>
                        <a:rPr lang="en-GB" sz="1400" dirty="0" smtClean="0"/>
                        <a:t>Confectioner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t>6</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921">
                <a:tc>
                  <a:txBody>
                    <a:bodyPr/>
                    <a:lstStyle/>
                    <a:p>
                      <a:r>
                        <a:rPr lang="en-GB" sz="1400" dirty="0" smtClean="0"/>
                        <a:t>Furrier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2</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921">
                <a:tc>
                  <a:txBody>
                    <a:bodyPr/>
                    <a:lstStyle/>
                    <a:p>
                      <a:r>
                        <a:rPr lang="en-GB" sz="1400" dirty="0" smtClean="0"/>
                        <a:t>Glass painter &amp; stainer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1</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921">
                <a:tc>
                  <a:txBody>
                    <a:bodyPr/>
                    <a:lstStyle/>
                    <a:p>
                      <a:r>
                        <a:rPr lang="en-GB" sz="1400" dirty="0" smtClean="0"/>
                        <a:t>Gold/silversmith, jeweller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6</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921">
                <a:tc>
                  <a:txBody>
                    <a:bodyPr/>
                    <a:lstStyle/>
                    <a:p>
                      <a:r>
                        <a:rPr lang="en-GB" sz="1400" dirty="0" smtClean="0"/>
                        <a:t>Haberdasher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8</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3816">
                <a:tc>
                  <a:txBody>
                    <a:bodyPr/>
                    <a:lstStyle/>
                    <a:p>
                      <a:r>
                        <a:rPr lang="en-GB" sz="1400" dirty="0" smtClean="0"/>
                        <a:t>Hairdresser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921">
                <a:tc>
                  <a:txBody>
                    <a:bodyPr/>
                    <a:lstStyle/>
                    <a:p>
                      <a:r>
                        <a:rPr lang="en-GB" sz="1400" dirty="0" smtClean="0"/>
                        <a:t>Limner/artist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921">
                <a:tc>
                  <a:txBody>
                    <a:bodyPr/>
                    <a:lstStyle/>
                    <a:p>
                      <a:r>
                        <a:rPr lang="en-GB" sz="1400" dirty="0" smtClean="0"/>
                        <a:t>Music seller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921">
                <a:tc>
                  <a:txBody>
                    <a:bodyPr/>
                    <a:lstStyle/>
                    <a:p>
                      <a:r>
                        <a:rPr lang="en-GB" sz="1400" dirty="0" smtClean="0"/>
                        <a:t>Sculptor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921">
                <a:tc>
                  <a:txBody>
                    <a:bodyPr/>
                    <a:lstStyle/>
                    <a:p>
                      <a:r>
                        <a:rPr lang="en-GB" sz="1400" dirty="0" smtClean="0"/>
                        <a:t>Silk mercer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921">
                <a:tc>
                  <a:txBody>
                    <a:bodyPr/>
                    <a:lstStyle/>
                    <a:p>
                      <a:r>
                        <a:rPr lang="en-GB" sz="1400" dirty="0" smtClean="0"/>
                        <a:t>Tea merchants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921">
                <a:tc>
                  <a:txBody>
                    <a:bodyPr/>
                    <a:lstStyle/>
                    <a:p>
                      <a:r>
                        <a:rPr lang="en-GB" sz="1400" dirty="0" smtClean="0"/>
                        <a:t>Tobacconist</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0921">
                <a:tc>
                  <a:txBody>
                    <a:bodyPr/>
                    <a:lstStyle/>
                    <a:p>
                      <a:r>
                        <a:rPr lang="en-GB" sz="1400" dirty="0" smtClean="0"/>
                        <a:t>Watchmaker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dirty="0" smtClean="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13754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55930611"/>
              </p:ext>
            </p:extLst>
          </p:nvPr>
        </p:nvGraphicFramePr>
        <p:xfrm>
          <a:off x="1691680" y="1844824"/>
          <a:ext cx="5688632" cy="2137848"/>
        </p:xfrm>
        <a:graphic>
          <a:graphicData uri="http://schemas.openxmlformats.org/drawingml/2006/table">
            <a:tbl>
              <a:tblPr firstRow="1" bandRow="1">
                <a:tableStyleId>{073A0DAA-6AF3-43AB-8588-CEC1D06C72B9}</a:tableStyleId>
              </a:tblPr>
              <a:tblGrid>
                <a:gridCol w="2505707"/>
                <a:gridCol w="1557601"/>
                <a:gridCol w="1625324"/>
              </a:tblGrid>
              <a:tr h="374442">
                <a:tc>
                  <a:txBody>
                    <a:bodyPr/>
                    <a:lstStyle/>
                    <a:p>
                      <a:r>
                        <a:rPr lang="en-GB" sz="1800" dirty="0" smtClean="0">
                          <a:solidFill>
                            <a:schemeClr val="tx1"/>
                          </a:solidFill>
                        </a:rPr>
                        <a:t>Occupation</a:t>
                      </a:r>
                      <a:endParaRPr lang="en-GB" sz="1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Number</a:t>
                      </a:r>
                      <a:endParaRPr lang="en-GB" sz="1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dirty="0" smtClean="0">
                          <a:solidFill>
                            <a:schemeClr val="tx1"/>
                          </a:solidFill>
                        </a:rPr>
                        <a:t>Number free</a:t>
                      </a:r>
                      <a:endParaRPr lang="en-GB" sz="18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4442">
                <a:tc>
                  <a:txBody>
                    <a:bodyPr/>
                    <a:lstStyle/>
                    <a:p>
                      <a:r>
                        <a:rPr lang="en-GB" sz="1800" dirty="0" smtClean="0"/>
                        <a:t>Milliner</a:t>
                      </a:r>
                      <a:endParaRPr lang="en-GB"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dirty="0" smtClean="0"/>
                        <a:t>41</a:t>
                      </a:r>
                      <a:endParaRPr lang="en-GB"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800" dirty="0" smtClean="0"/>
                        <a:t>27 </a:t>
                      </a:r>
                      <a:endParaRPr lang="en-GB"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4442">
                <a:tc>
                  <a:txBody>
                    <a:bodyPr/>
                    <a:lstStyle/>
                    <a:p>
                      <a:r>
                        <a:rPr lang="en-GB" sz="1800" dirty="0" smtClean="0"/>
                        <a:t>Mantua maker (dressmaker)</a:t>
                      </a:r>
                      <a:endParaRPr lang="en-GB" sz="1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t>16</a:t>
                      </a:r>
                      <a:endParaRPr lang="en-GB" sz="1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t>3 </a:t>
                      </a:r>
                      <a:endParaRPr lang="en-GB" sz="1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4442">
                <a:tc>
                  <a:txBody>
                    <a:bodyPr/>
                    <a:lstStyle/>
                    <a:p>
                      <a:r>
                        <a:rPr lang="en-GB" sz="1800" dirty="0" smtClean="0"/>
                        <a:t>Stay maker</a:t>
                      </a:r>
                      <a:endParaRPr lang="en-GB"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t> 3 </a:t>
                      </a:r>
                      <a:endParaRPr lang="en-GB"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t>0</a:t>
                      </a:r>
                      <a:endParaRPr lang="en-GB"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4442">
                <a:tc>
                  <a:txBody>
                    <a:bodyPr/>
                    <a:lstStyle/>
                    <a:p>
                      <a:r>
                        <a:rPr lang="en-GB" sz="1800" dirty="0" smtClean="0"/>
                        <a:t>Linen/woollen draper</a:t>
                      </a:r>
                      <a:endParaRPr lang="en-GB"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t> 5</a:t>
                      </a:r>
                      <a:endParaRPr lang="en-GB"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800" dirty="0" smtClean="0"/>
                        <a:t>0</a:t>
                      </a:r>
                      <a:endParaRPr lang="en-GB" sz="1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1623492" y="868075"/>
            <a:ext cx="5184576" cy="646331"/>
          </a:xfrm>
          <a:prstGeom prst="rect">
            <a:avLst/>
          </a:prstGeom>
          <a:noFill/>
        </p:spPr>
        <p:txBody>
          <a:bodyPr wrap="square" rtlCol="0">
            <a:spAutoFit/>
          </a:bodyPr>
          <a:lstStyle/>
          <a:p>
            <a:pPr algn="ctr"/>
            <a:r>
              <a:rPr lang="en-GB" dirty="0" smtClean="0"/>
              <a:t>Women – sample from 1702 to 1798</a:t>
            </a:r>
          </a:p>
          <a:p>
            <a:pPr algn="ctr"/>
            <a:endParaRPr lang="en-GB" dirty="0" smtClean="0"/>
          </a:p>
        </p:txBody>
      </p:sp>
      <p:sp>
        <p:nvSpPr>
          <p:cNvPr id="2" name="TextBox 1"/>
          <p:cNvSpPr txBox="1"/>
          <p:nvPr/>
        </p:nvSpPr>
        <p:spPr>
          <a:xfrm>
            <a:off x="1619672" y="4593902"/>
            <a:ext cx="6552729" cy="923330"/>
          </a:xfrm>
          <a:prstGeom prst="rect">
            <a:avLst/>
          </a:prstGeom>
          <a:noFill/>
        </p:spPr>
        <p:txBody>
          <a:bodyPr wrap="square" rtlCol="0">
            <a:spAutoFit/>
          </a:bodyPr>
          <a:lstStyle/>
          <a:p>
            <a:r>
              <a:rPr lang="en-GB" dirty="0" smtClean="0"/>
              <a:t>Other occupations were: tea/grocer china 3; haberdasher 2; hatter 2; mercer 2; perfumer 2; quilter 2; seamstress 1; optician 1; three of whom were free.  Total 83</a:t>
            </a:r>
            <a:endParaRPr lang="en-GB" dirty="0"/>
          </a:p>
        </p:txBody>
      </p:sp>
    </p:spTree>
    <p:extLst>
      <p:ext uri="{BB962C8B-B14F-4D97-AF65-F5344CB8AC3E}">
        <p14:creationId xmlns:p14="http://schemas.microsoft.com/office/powerpoint/2010/main" val="679192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3879</TotalTime>
  <Words>1302</Words>
  <Application>Microsoft Office PowerPoint</Application>
  <PresentationFormat>On-screen Show (4:3)</PresentationFormat>
  <Paragraphs>166</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Your humble and obedient Servant        Providing luxury goods and services in 18th c  York</vt:lpstr>
      <vt:lpstr>PowerPoint Presentation</vt:lpstr>
      <vt:lpstr>          Interior of York Assembly Rooms in Blake Street  1759   Artist unknown Image courtesy of the York Museums Trust: http://yorkmuseumstrust.org.uk:  Public domain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Shopping in Georgian York</dc:title>
  <dc:creator>Sylvia Hogarth</dc:creator>
  <cp:lastModifiedBy>Sylvia Hogarth</cp:lastModifiedBy>
  <cp:revision>246</cp:revision>
  <cp:lastPrinted>2015-05-01T17:13:34Z</cp:lastPrinted>
  <dcterms:created xsi:type="dcterms:W3CDTF">2015-05-01T15:33:05Z</dcterms:created>
  <dcterms:modified xsi:type="dcterms:W3CDTF">2015-10-15T16:07:14Z</dcterms:modified>
</cp:coreProperties>
</file>